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90" r:id="rId3"/>
    <p:sldMasterId id="2147483693" r:id="rId4"/>
    <p:sldMasterId id="2147483676" r:id="rId5"/>
  </p:sldMasterIdLst>
  <p:notesMasterIdLst>
    <p:notesMasterId r:id="rId31"/>
  </p:notesMasterIdLst>
  <p:handoutMasterIdLst>
    <p:handoutMasterId r:id="rId32"/>
  </p:handoutMasterIdLst>
  <p:sldIdLst>
    <p:sldId id="330" r:id="rId6"/>
    <p:sldId id="258" r:id="rId7"/>
    <p:sldId id="263" r:id="rId8"/>
    <p:sldId id="264" r:id="rId9"/>
    <p:sldId id="272" r:id="rId10"/>
    <p:sldId id="278" r:id="rId11"/>
    <p:sldId id="279" r:id="rId12"/>
    <p:sldId id="274" r:id="rId13"/>
    <p:sldId id="303" r:id="rId14"/>
    <p:sldId id="304" r:id="rId15"/>
    <p:sldId id="280" r:id="rId16"/>
    <p:sldId id="281" r:id="rId17"/>
    <p:sldId id="275" r:id="rId18"/>
    <p:sldId id="306" r:id="rId19"/>
    <p:sldId id="282" r:id="rId20"/>
    <p:sldId id="283" r:id="rId21"/>
    <p:sldId id="284" r:id="rId22"/>
    <p:sldId id="276" r:id="rId23"/>
    <p:sldId id="308" r:id="rId24"/>
    <p:sldId id="285" r:id="rId25"/>
    <p:sldId id="277" r:id="rId26"/>
    <p:sldId id="270" r:id="rId27"/>
    <p:sldId id="268" r:id="rId28"/>
    <p:sldId id="326" r:id="rId29"/>
    <p:sldId id="32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vanec-Carey, Amber" initials="HA" lastIdx="12" clrIdx="0">
    <p:extLst>
      <p:ext uri="{19B8F6BF-5375-455C-9EA6-DF929625EA0E}">
        <p15:presenceInfo xmlns:p15="http://schemas.microsoft.com/office/powerpoint/2012/main" userId="S::amber.j.carey@tcu.edu::25a14beb-4a74-4b05-8108-603cad940eb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AFCD"/>
    <a:srgbClr val="92B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6" autoAdjust="0"/>
    <p:restoredTop sz="94660"/>
  </p:normalViewPr>
  <p:slideViewPr>
    <p:cSldViewPr snapToGrid="0" showGuides="1">
      <p:cViewPr varScale="1">
        <p:scale>
          <a:sx n="122" d="100"/>
          <a:sy n="122" d="100"/>
        </p:scale>
        <p:origin x="216" y="2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7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D0F3CD-A4FA-43A2-B5AE-37ECAC118A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2C850-3AB9-442E-895B-158D0B6008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8F78F-3CEA-4824-82CE-5B60F179032B}" type="datetimeFigureOut">
              <a:rPr lang="en-US" smtClean="0"/>
              <a:t>8/4/23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A41B4-7949-46E1-BF03-501A93A42C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D7FD2E-F7EB-447C-9ED5-5FD1B110E7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DBEC4-F40A-4127-8BC9-5DDC2C6D0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14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4ACC5-07E7-4884-B7F1-BE76AB332569}" type="datetimeFigureOut">
              <a:rPr lang="en-US" smtClean="0"/>
              <a:t>8/4/23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86D59-FD02-4A60-89D0-23361045E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3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v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45C5B06-177A-4F27-AB86-8B7ED5E2FB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8295" y="1222375"/>
            <a:ext cx="5183605" cy="5140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7FA6E3-2B38-4D8E-8275-8D7ABE0A3AF9}"/>
              </a:ext>
            </a:extLst>
          </p:cNvPr>
          <p:cNvSpPr/>
          <p:nvPr userDrawn="1"/>
        </p:nvSpPr>
        <p:spPr>
          <a:xfrm>
            <a:off x="1" y="2026302"/>
            <a:ext cx="6047054" cy="35324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637B987C-F73D-4A6C-9D45-935100FF58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700" y="2456621"/>
            <a:ext cx="5111656" cy="972380"/>
          </a:xfrm>
          <a:prstGeom prst="rect">
            <a:avLst/>
          </a:prstGeom>
          <a:effectLst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498CACB0-F0FD-499B-A972-575E5F33CF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700" y="3614345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B9829546-4A1E-428A-8949-001AD05296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4409814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b="0">
                <a:solidFill>
                  <a:schemeClr val="bg2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Extra Text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E9B3F09D-2E4F-4700-8259-2EAB82919C56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09DC597-74DE-4A98-956E-081C44245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3D5C6D8-7630-4F37-BDFB-49220B025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802187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ariso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Title">
            <a:extLst>
              <a:ext uri="{FF2B5EF4-FFF2-40B4-BE49-F238E27FC236}">
                <a16:creationId xmlns:a16="http://schemas.microsoft.com/office/drawing/2014/main" id="{7844DE21-488B-482E-A0E5-43C04BE3DB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FFDA9D9-8A70-49EE-8919-306CEDDD4AA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899" y="1120441"/>
            <a:ext cx="5334693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Appendix Link">
            <a:extLst>
              <a:ext uri="{FF2B5EF4-FFF2-40B4-BE49-F238E27FC236}">
                <a16:creationId xmlns:a16="http://schemas.microsoft.com/office/drawing/2014/main" id="{8DA8E396-49CB-44B6-819A-0F704E1CCD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990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3" name="Image Credit">
            <a:extLst>
              <a:ext uri="{FF2B5EF4-FFF2-40B4-BE49-F238E27FC236}">
                <a16:creationId xmlns:a16="http://schemas.microsoft.com/office/drawing/2014/main" id="{37CDDB7F-E26B-456C-BE9A-6CED941184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0736" y="6580330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C2496F98-2786-4FD9-B946-2973B237BBF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935287" y="1104900"/>
            <a:ext cx="5418513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B914D7B-3921-44F3-90B0-3D1F3314C3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44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Main One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415C26B4-3443-449C-9F2E-F2E3E8BDC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48D8777-4D3A-4177-AD9A-61E296AE98A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899" y="1120441"/>
            <a:ext cx="7429501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Appendix Link">
            <a:extLst>
              <a:ext uri="{FF2B5EF4-FFF2-40B4-BE49-F238E27FC236}">
                <a16:creationId xmlns:a16="http://schemas.microsoft.com/office/drawing/2014/main" id="{98656C90-4C0E-47C4-9D09-617B0303AA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990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C2D3C801-9FA0-402A-8F2A-AE08F92D06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0736" y="6580330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FEDD192-24E1-45C4-959C-03FD1B98BD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71905" y="1104900"/>
            <a:ext cx="3381895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F134E337-0864-49F8-B04B-AEDD2F491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48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with Third as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Title">
            <a:extLst>
              <a:ext uri="{FF2B5EF4-FFF2-40B4-BE49-F238E27FC236}">
                <a16:creationId xmlns:a16="http://schemas.microsoft.com/office/drawing/2014/main" id="{E4050B75-5B69-4976-9427-B09D8EE272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109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F3F781D-4072-4E74-8A1F-1A6786F81EE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10460"/>
            <a:ext cx="11010900" cy="24889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369C879D-0D69-46DE-8D97-54EA4211746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3746212"/>
            <a:ext cx="7221682" cy="257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1E73CC8-867C-4623-A9FB-097AFAA32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E7E735B-7F33-4631-9D2C-7C0EB696244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30836" y="3749918"/>
            <a:ext cx="3622964" cy="257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Appendix Link">
            <a:extLst>
              <a:ext uri="{FF2B5EF4-FFF2-40B4-BE49-F238E27FC236}">
                <a16:creationId xmlns:a16="http://schemas.microsoft.com/office/drawing/2014/main" id="{D4A5802D-DACA-4B0B-B0F2-3BAD150159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1827" y="6338164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7" name="Image Credit">
            <a:extLst>
              <a:ext uri="{FF2B5EF4-FFF2-40B4-BE49-F238E27FC236}">
                <a16:creationId xmlns:a16="http://schemas.microsoft.com/office/drawing/2014/main" id="{00564C44-0701-495B-82F9-DF5034D23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40133" y="6584649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</p:spTree>
    <p:extLst>
      <p:ext uri="{BB962C8B-B14F-4D97-AF65-F5344CB8AC3E}">
        <p14:creationId xmlns:p14="http://schemas.microsoft.com/office/powerpoint/2010/main" val="58888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Title">
            <a:extLst>
              <a:ext uri="{FF2B5EF4-FFF2-40B4-BE49-F238E27FC236}">
                <a16:creationId xmlns:a16="http://schemas.microsoft.com/office/drawing/2014/main" id="{D06EFEA8-8F6F-4F0F-86C4-DE2783E25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21921"/>
            <a:ext cx="11010900" cy="79247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7B5D86E-78EB-4740-A069-EC533B6F2F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093831"/>
            <a:ext cx="11010900" cy="6124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240936-B42A-44CF-BB38-220E7984C85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900" y="1887617"/>
            <a:ext cx="11010900" cy="6491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9269989-FCAE-4B71-AF9E-A05D787DEC6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42900" y="2718065"/>
            <a:ext cx="11010900" cy="6731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3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1E7D70B-55BD-4D44-8757-C9111C895DA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42900" y="3572475"/>
            <a:ext cx="11010900" cy="698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4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5902B204-DB00-484F-9DD2-D850F2BFBF4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42900" y="4452285"/>
            <a:ext cx="11010900" cy="698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5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5F8C0F0C-7B80-4D0B-B3AC-EA008C38CB5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2900" y="5332096"/>
            <a:ext cx="11010900" cy="733425"/>
          </a:xfrm>
        </p:spPr>
        <p:txBody>
          <a:bodyPr/>
          <a:lstStyle>
            <a:lvl1pPr>
              <a:defRPr sz="2400" b="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6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05D9504C-1253-4D88-9693-98529AD17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Appendix Link">
            <a:extLst>
              <a:ext uri="{FF2B5EF4-FFF2-40B4-BE49-F238E27FC236}">
                <a16:creationId xmlns:a16="http://schemas.microsoft.com/office/drawing/2014/main" id="{DE50183A-4AA3-4AEB-AB6E-531EC58FB9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61827" y="6338164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A3D072B7-D07D-4636-901E-85C33FE2EEE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687914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Main Plac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FF8A0-D838-4B60-A6EE-7BD83A120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B6EE20-5767-4F2B-A6E9-8C84187EE8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EDA89-C2F5-4748-8B4A-06BF10B9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401B71D-64BE-400D-B66B-879CBB2FFE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9988" y="111806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6D0F6D6D-CA27-4725-8DEA-3294B0FC0C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9988" y="194740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C54000B-F9C2-44A1-A51C-1B37EE2CCA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9988" y="277674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41E9A02-90F1-4CF2-9F90-FEEE42E86B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9988" y="360608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9A7109A0-0790-4AE2-B051-F7511A29D3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9988" y="4441289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E0BA8597-464F-4916-B444-1D883ACFE1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4241" y="111806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CB3DD70-86A3-463D-B0EC-0A0A460F03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4241" y="194740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8C599F2-041F-49F0-8862-94B4C65C36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94241" y="277674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320D77A-4CF6-4ADA-9880-79036A8BE5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4241" y="360608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AC865366-8F58-469A-98DF-069FBDCC74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94241" y="4441289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37044D5B-7847-43F0-A760-97C5B850DA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3756" y="1118062"/>
            <a:ext cx="621792" cy="621792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B40A108B-599F-4130-B30D-4F181DE889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3756" y="194886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F873B1F5-B35A-44F6-8170-D402D8E905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3756" y="2779676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3DA33617-34F6-40A8-A3E7-B9CA5FF787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3756" y="3610483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6DD1E013-BD12-4ACA-A700-90CE8EC153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3756" y="444128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E4BE7B35-FD78-4D63-8A6D-524BD7F83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10667" y="1118062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14E337E2-D0A1-42DF-AB20-46A0BD300DC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10667" y="194886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6A1CD9EE-AEA8-4BC4-8CD2-D9BD4B8E982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10667" y="2779676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81DD05A1-2424-4D49-AD24-0F083F1AD58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10667" y="3610483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4" name="Text Placeholder 28">
            <a:extLst>
              <a:ext uri="{FF2B5EF4-FFF2-40B4-BE49-F238E27FC236}">
                <a16:creationId xmlns:a16="http://schemas.microsoft.com/office/drawing/2014/main" id="{C034AD36-9C7E-4A18-B581-9466F90D5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0667" y="444128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1B471233-5CFB-4BA7-A061-B82E05BACD1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69988" y="5272095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298DD251-0F9C-4106-B6C6-5508408D2C0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94241" y="5272095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5F35A2F1-543F-4329-BCF3-3D362C93A32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3756" y="5272095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8" name="Text Placeholder 28">
            <a:extLst>
              <a:ext uri="{FF2B5EF4-FFF2-40B4-BE49-F238E27FC236}">
                <a16:creationId xmlns:a16="http://schemas.microsoft.com/office/drawing/2014/main" id="{5E22F451-6211-4A5F-8ADB-BC8288F748B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10667" y="5272095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24008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FA2D9-F7BD-4211-A796-1DDD2AA85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74179"/>
            <a:ext cx="11010900" cy="840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5B4E4F-5DFF-4FB9-BA6E-EAFBD5B3F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42900" y="1104900"/>
            <a:ext cx="11010900" cy="52196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2017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DDAE9C-42BE-4BB2-8F3A-DE2F9D112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F83A74-A20C-4111-92D3-524315B21A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F8AE1-DBE8-448D-BA04-D7C770AA73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B93668-25A7-4CA8-BE5B-F8611CDFF273}" type="datetimeFigureOut">
              <a:rPr lang="en-US" smtClean="0"/>
              <a:t>8/4/23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3DCBC-7B21-4A5F-9FEA-51AA1FC75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F860A-8160-4028-AB73-E87066405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1DAADB-846C-4EC1-8054-AAA4FCB32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21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29988-389F-43AF-9EA3-ABB25DA0E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914" y="1948061"/>
            <a:ext cx="9654604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75A12-B7C1-4EFA-9CF8-70E48D3E84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2036F-F74C-4B34-9C9B-70331A7CD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589791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C0F72-21D8-498E-819A-9CE64DFF3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4B05D-6154-4B36-93B1-FECD88ED87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76DD7C-BC36-4310-87E6-8F2114BC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D60051B7-F9B7-40FA-9225-574EEBBC0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104900"/>
            <a:ext cx="9646259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65652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93C560B7-5BBC-4725-9E6C-39B32E41C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DF5AA6C-EF61-4075-9A6B-0A1F3D54153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20441"/>
            <a:ext cx="11010900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Appendix Link">
            <a:extLst>
              <a:ext uri="{FF2B5EF4-FFF2-40B4-BE49-F238E27FC236}">
                <a16:creationId xmlns:a16="http://schemas.microsoft.com/office/drawing/2014/main" id="{B7C186D3-3E07-42CF-B361-C84D5BEC48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990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2" name="Image Credit">
            <a:extLst>
              <a:ext uri="{FF2B5EF4-FFF2-40B4-BE49-F238E27FC236}">
                <a16:creationId xmlns:a16="http://schemas.microsoft.com/office/drawing/2014/main" id="{91EA33B1-001E-45DC-BA9B-F939F553CC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0736" y="6580330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C90EC51-2EF0-4F3A-9F4A-1E0789584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974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ver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B753C1F-51E3-4F0F-8790-B06911C57C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8295" y="1222375"/>
            <a:ext cx="5183605" cy="5140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7B9584-2777-45CB-8CA1-F27346949515}"/>
              </a:ext>
            </a:extLst>
          </p:cNvPr>
          <p:cNvSpPr/>
          <p:nvPr userDrawn="1"/>
        </p:nvSpPr>
        <p:spPr>
          <a:xfrm>
            <a:off x="1" y="2026302"/>
            <a:ext cx="6047054" cy="35324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63E5DA04-4AE0-448B-8766-5958D2B4C4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700" y="2456621"/>
            <a:ext cx="5111656" cy="972380"/>
          </a:xfrm>
          <a:prstGeom prst="rect">
            <a:avLst/>
          </a:prstGeom>
          <a:effectLst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0C489475-9735-4345-B9E0-1BC83E24DD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700" y="3614345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0" name="Text Placeholder">
            <a:extLst>
              <a:ext uri="{FF2B5EF4-FFF2-40B4-BE49-F238E27FC236}">
                <a16:creationId xmlns:a16="http://schemas.microsoft.com/office/drawing/2014/main" id="{9CE990C7-99F1-482F-8F7C-04D45F2C1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4409814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b="0">
                <a:solidFill>
                  <a:schemeClr val="bg2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Extra Text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AC2A749-AF65-460D-AEB0-06763C138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CBFD8D07-FE5F-4140-9762-B9DF6E5B3E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422450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-On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994AB-2C62-45E6-8793-F7AF31211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361091-651D-4533-AC4A-C7ABEB81C8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97EF7-2656-4F56-BECD-27B9286EB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FCF44487-9C40-46B2-B724-C5969AB96E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899" y="1090045"/>
            <a:ext cx="11020425" cy="507993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turn to main slide Link 2">
            <a:extLst>
              <a:ext uri="{FF2B5EF4-FFF2-40B4-BE49-F238E27FC236}">
                <a16:creationId xmlns:a16="http://schemas.microsoft.com/office/drawing/2014/main" id="{A7038EFA-C2FA-42E1-A50A-2B7DBCD35B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6326" y="6234219"/>
            <a:ext cx="2959779" cy="2286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200" dirty="0"/>
            </a:lvl1pPr>
          </a:lstStyle>
          <a:p>
            <a:pPr lvl="0" algn="ctr"/>
            <a:r>
              <a:rPr lang="en-US" dirty="0"/>
              <a:t>Return to parent-slide containing images.</a:t>
            </a:r>
          </a:p>
        </p:txBody>
      </p:sp>
    </p:spTree>
    <p:extLst>
      <p:ext uri="{BB962C8B-B14F-4D97-AF65-F5344CB8AC3E}">
        <p14:creationId xmlns:p14="http://schemas.microsoft.com/office/powerpoint/2010/main" val="684084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-Two Comparison Placeholders With Identifi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B5BE-7C10-4829-9DBA-9D4F61E90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9B1845-78EF-40DE-83ED-A1D3FB5972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4F761-EAE9-406A-B07F-0C4E2DB17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5" name="Return to main slide Link 1">
            <a:extLst>
              <a:ext uri="{FF2B5EF4-FFF2-40B4-BE49-F238E27FC236}">
                <a16:creationId xmlns:a16="http://schemas.microsoft.com/office/drawing/2014/main" id="{7B87FAE4-C3D8-48D6-9640-D0A562C704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8760" y="1059828"/>
            <a:ext cx="4854481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200" dirty="0"/>
            </a:lvl1pPr>
          </a:lstStyle>
          <a:p>
            <a:pPr lvl="0" algn="ctr"/>
            <a:r>
              <a:rPr lang="en-US" dirty="0"/>
              <a:t>Return to parent-slide containing images.</a:t>
            </a:r>
          </a:p>
        </p:txBody>
      </p:sp>
      <p:sp>
        <p:nvSpPr>
          <p:cNvPr id="6" name="Image Identifier 1">
            <a:extLst>
              <a:ext uri="{FF2B5EF4-FFF2-40B4-BE49-F238E27FC236}">
                <a16:creationId xmlns:a16="http://schemas.microsoft.com/office/drawing/2014/main" id="{E098B4A2-3A6D-436E-B080-7A853EBCD4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125" y="1410562"/>
            <a:ext cx="5267788" cy="3921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Image Identifier 1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F76528A-0B54-42E0-8A84-A576B20BC36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42900" y="1933304"/>
            <a:ext cx="5267788" cy="4113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Image Identifier 2">
            <a:extLst>
              <a:ext uri="{FF2B5EF4-FFF2-40B4-BE49-F238E27FC236}">
                <a16:creationId xmlns:a16="http://schemas.microsoft.com/office/drawing/2014/main" id="{A0CFEDBD-C1C4-408C-9324-5C4E7B06E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1266" y="1410562"/>
            <a:ext cx="5195285" cy="3931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Image Identifier 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52C5C-2E42-4B37-9762-3572308A545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9981" y="1933304"/>
            <a:ext cx="5193343" cy="4113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turn to main slide Link 2">
            <a:extLst>
              <a:ext uri="{FF2B5EF4-FFF2-40B4-BE49-F238E27FC236}">
                <a16:creationId xmlns:a16="http://schemas.microsoft.com/office/drawing/2014/main" id="{96658CA6-AEBF-48F4-AE70-59DECBFA6A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5672" y="6207616"/>
            <a:ext cx="4854481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200" dirty="0"/>
            </a:lvl1pPr>
          </a:lstStyle>
          <a:p>
            <a:pPr lvl="0" algn="ctr"/>
            <a:r>
              <a:rPr lang="en-US" dirty="0"/>
              <a:t>Return to parent-slide containing images.</a:t>
            </a:r>
          </a:p>
        </p:txBody>
      </p:sp>
    </p:spTree>
    <p:extLst>
      <p:ext uri="{BB962C8B-B14F-4D97-AF65-F5344CB8AC3E}">
        <p14:creationId xmlns:p14="http://schemas.microsoft.com/office/powerpoint/2010/main" val="3467455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DB7306-3C80-4381-957D-CA6C3F07F5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28FDF5-4F46-4378-9126-19B08F8EFC47}"/>
              </a:ext>
            </a:extLst>
          </p:cNvPr>
          <p:cNvGrpSpPr/>
          <p:nvPr userDrawn="1"/>
        </p:nvGrpSpPr>
        <p:grpSpPr>
          <a:xfrm>
            <a:off x="2797812" y="1313206"/>
            <a:ext cx="6596378" cy="4275762"/>
            <a:chOff x="2797811" y="1617940"/>
            <a:chExt cx="6596378" cy="4275762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5BA3BBE-32CC-462D-91E8-FC64C1FB68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8451" y="1617940"/>
              <a:ext cx="6015097" cy="176688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37F315-B82F-4135-A475-B28513824A1C}"/>
                </a:ext>
              </a:extLst>
            </p:cNvPr>
            <p:cNvSpPr txBox="1"/>
            <p:nvPr userDrawn="1"/>
          </p:nvSpPr>
          <p:spPr>
            <a:xfrm>
              <a:off x="2797811" y="4199686"/>
              <a:ext cx="65963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0" i="0" kern="1200" dirty="0">
                  <a:solidFill>
                    <a:schemeClr val="tx2">
                      <a:lumMod val="65000"/>
                      <a:lumOff val="35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Connecting sociology and YOU!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F5DE52-CD33-4CA4-A40E-6F59242865DD}"/>
                </a:ext>
              </a:extLst>
            </p:cNvPr>
            <p:cNvSpPr txBox="1"/>
            <p:nvPr userDrawn="1"/>
          </p:nvSpPr>
          <p:spPr>
            <a:xfrm>
              <a:off x="3353296" y="5370482"/>
              <a:ext cx="54854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2">
                      <a:lumMod val="50000"/>
                    </a:schemeClr>
                  </a:solidFill>
                </a:rPr>
                <a:t>www.sociologicalyou.com</a:t>
              </a:r>
              <a:endParaRPr lang="en-US" sz="28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5707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Cov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C590D2E4-C1F7-437B-A583-78A1B803E5E6}"/>
              </a:ext>
            </a:extLst>
          </p:cNvPr>
          <p:cNvSpPr/>
          <p:nvPr userDrawn="1"/>
        </p:nvSpPr>
        <p:spPr>
          <a:xfrm>
            <a:off x="0" y="1248937"/>
            <a:ext cx="12192000" cy="4360126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C22D920F-4016-464C-AABE-286BD2594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86" y="2310063"/>
            <a:ext cx="10520409" cy="837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905D5807-C58C-452C-813F-481570FCF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531" y="3303758"/>
            <a:ext cx="10520409" cy="5320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7" name="Text Placeholder">
            <a:extLst>
              <a:ext uri="{FF2B5EF4-FFF2-40B4-BE49-F238E27FC236}">
                <a16:creationId xmlns:a16="http://schemas.microsoft.com/office/drawing/2014/main" id="{0682193E-AA7E-46D7-B782-535422325B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886" y="4113808"/>
            <a:ext cx="10520409" cy="576185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2DADF7-9CEB-46E1-A69C-CE6921E43F42}"/>
              </a:ext>
            </a:extLst>
          </p:cNvPr>
          <p:cNvGrpSpPr/>
          <p:nvPr userDrawn="1"/>
        </p:nvGrpSpPr>
        <p:grpSpPr>
          <a:xfrm>
            <a:off x="-9305" y="-36429"/>
            <a:ext cx="12398308" cy="1091943"/>
            <a:chOff x="-656074" y="8175"/>
            <a:chExt cx="13137177" cy="1157017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9FDCC793-C0C2-4683-B812-3B8771EA2C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-125774" y="-522125"/>
              <a:ext cx="1157017" cy="2217617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F0A5153C-6199-430A-A5DB-21C1CB135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86906E4E-F8D5-471E-92AD-E98E805064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4242050" y="-522125"/>
              <a:ext cx="1157017" cy="2217617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95DB58E4-EF48-4C0F-9707-32BB5FF7DF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E1A6A266-4660-44BB-80E3-1E729880EE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8609874" y="-522125"/>
              <a:ext cx="1157017" cy="2217617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DFC35C9A-4702-4359-BA66-A390B4B23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10793786" y="-522125"/>
              <a:ext cx="1157017" cy="2217617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CCC5D34-31FE-45A5-A8FB-B7DDC461F16E}"/>
              </a:ext>
            </a:extLst>
          </p:cNvPr>
          <p:cNvGrpSpPr/>
          <p:nvPr userDrawn="1"/>
        </p:nvGrpSpPr>
        <p:grpSpPr>
          <a:xfrm flipV="1">
            <a:off x="12998" y="5821758"/>
            <a:ext cx="12398308" cy="1091944"/>
            <a:chOff x="-656074" y="8175"/>
            <a:chExt cx="13137177" cy="1157018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E760425C-56C3-458C-A8E3-BB76363BD4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-125774" y="-522124"/>
              <a:ext cx="1157017" cy="2217617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57F5E17B-DF43-4CFB-80E3-BBFD429C8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8007EBC5-9BCE-4A5E-AF0F-018387CF34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4242050" y="-522124"/>
              <a:ext cx="1157017" cy="2217617"/>
            </a:xfrm>
            <a:prstGeom prst="rect">
              <a:avLst/>
            </a:prstGeom>
          </p:spPr>
        </p:pic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79AED064-F578-4227-8BFA-68DA8C0E3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163CE99E-3908-4FEE-B706-0CF5E888B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8609874" y="-522124"/>
              <a:ext cx="1157017" cy="2217617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D20E7ED9-F9FF-4F43-9ADD-5FA4787C85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10793786" y="-522125"/>
              <a:ext cx="1157017" cy="2217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4074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Cov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EB226446-FA3F-4EB8-BC47-AADE69EAB1B6}"/>
              </a:ext>
            </a:extLst>
          </p:cNvPr>
          <p:cNvSpPr/>
          <p:nvPr userDrawn="1"/>
        </p:nvSpPr>
        <p:spPr>
          <a:xfrm>
            <a:off x="0" y="1248937"/>
            <a:ext cx="12192000" cy="4360126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5A75561-D00A-4E43-A547-23717712F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86" y="2310063"/>
            <a:ext cx="10520409" cy="837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031EB01-30A5-43F9-9CD7-3C4934323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531" y="3303758"/>
            <a:ext cx="10520409" cy="5320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2" name="Text Placeholder">
            <a:extLst>
              <a:ext uri="{FF2B5EF4-FFF2-40B4-BE49-F238E27FC236}">
                <a16:creationId xmlns:a16="http://schemas.microsoft.com/office/drawing/2014/main" id="{D8FAF717-00CF-4F69-84ED-1944067CE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886" y="4113808"/>
            <a:ext cx="10520409" cy="576185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9CAC46-A8BA-4140-9133-BD4570027DAE}"/>
              </a:ext>
            </a:extLst>
          </p:cNvPr>
          <p:cNvGrpSpPr/>
          <p:nvPr userDrawn="1"/>
        </p:nvGrpSpPr>
        <p:grpSpPr>
          <a:xfrm>
            <a:off x="-9305" y="-36429"/>
            <a:ext cx="12398308" cy="1091943"/>
            <a:chOff x="-656074" y="8175"/>
            <a:chExt cx="13137177" cy="1157017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776588C3-E1C3-4D3F-8CEE-F6260AD228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-125774" y="-522125"/>
              <a:ext cx="1157017" cy="2217617"/>
            </a:xfrm>
            <a:prstGeom prst="rect">
              <a:avLst/>
            </a:prstGeom>
          </p:spPr>
        </p:pic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EEA071D0-E7D6-40F4-85F8-F811D34EC3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A783AB5F-D4C3-4D91-B559-2251E94BF7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4242050" y="-522125"/>
              <a:ext cx="1157017" cy="2217617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F64CAD92-360D-4A81-B62C-7ED37C46B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5039A164-13F8-4FC4-8A3C-614AB28EFD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8609874" y="-522125"/>
              <a:ext cx="1157017" cy="2217617"/>
            </a:xfrm>
            <a:prstGeom prst="rect">
              <a:avLst/>
            </a:prstGeom>
          </p:spPr>
        </p:pic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6836C8CC-08E8-4870-8495-A8D410B776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10793786" y="-522125"/>
              <a:ext cx="1157017" cy="2217617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222F735-E631-47E9-8365-2DA1057814BF}"/>
              </a:ext>
            </a:extLst>
          </p:cNvPr>
          <p:cNvGrpSpPr/>
          <p:nvPr userDrawn="1"/>
        </p:nvGrpSpPr>
        <p:grpSpPr>
          <a:xfrm flipV="1">
            <a:off x="12998" y="5821758"/>
            <a:ext cx="12398308" cy="1091944"/>
            <a:chOff x="-656074" y="8175"/>
            <a:chExt cx="13137177" cy="1157018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3E1F12E1-72A7-4B3D-90A6-88B9CFE1C2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-125774" y="-522124"/>
              <a:ext cx="1157017" cy="2217617"/>
            </a:xfrm>
            <a:prstGeom prst="rect">
              <a:avLst/>
            </a:prstGeom>
          </p:spPr>
        </p:pic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C386F027-74C6-40DA-9C39-A2F71DEC8B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B4DC6070-C21F-4323-9D75-56351F915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4242050" y="-522124"/>
              <a:ext cx="1157017" cy="2217617"/>
            </a:xfrm>
            <a:prstGeom prst="rect">
              <a:avLst/>
            </a:prstGeom>
          </p:spPr>
        </p:pic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33F95D99-A56D-4055-B206-BA14163303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F7878863-42E8-4487-A4C6-CBF791CBE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8609874" y="-522124"/>
              <a:ext cx="1157017" cy="2217617"/>
            </a:xfrm>
            <a:prstGeom prst="rect">
              <a:avLst/>
            </a:prstGeom>
          </p:spPr>
        </p:pic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id="{C738A206-DC0D-4F57-B944-78CB063AAB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10793786" y="-522125"/>
              <a:ext cx="1157017" cy="2217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6483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Cover - SY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FC1A9-8E43-4299-8C4C-5E970E50F6A7}"/>
              </a:ext>
            </a:extLst>
          </p:cNvPr>
          <p:cNvGrpSpPr/>
          <p:nvPr userDrawn="1"/>
        </p:nvGrpSpPr>
        <p:grpSpPr>
          <a:xfrm>
            <a:off x="0" y="1165195"/>
            <a:ext cx="12192000" cy="4527611"/>
            <a:chOff x="0" y="1624614"/>
            <a:chExt cx="12192000" cy="3608772"/>
          </a:xfrm>
          <a:effectLst/>
        </p:grpSpPr>
        <p:sp>
          <p:nvSpPr>
            <p:cNvPr id="30" name="Flowchart: Process 29">
              <a:extLst>
                <a:ext uri="{FF2B5EF4-FFF2-40B4-BE49-F238E27FC236}">
                  <a16:creationId xmlns:a16="http://schemas.microsoft.com/office/drawing/2014/main" id="{6D05A9C6-7DF8-478C-B10E-425C98ED12A6}"/>
                </a:ext>
              </a:extLst>
            </p:cNvPr>
            <p:cNvSpPr/>
            <p:nvPr userDrawn="1"/>
          </p:nvSpPr>
          <p:spPr>
            <a:xfrm>
              <a:off x="0" y="1624614"/>
              <a:ext cx="12192000" cy="1804386"/>
            </a:xfrm>
            <a:prstGeom prst="flowChartProcess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Process 30">
              <a:extLst>
                <a:ext uri="{FF2B5EF4-FFF2-40B4-BE49-F238E27FC236}">
                  <a16:creationId xmlns:a16="http://schemas.microsoft.com/office/drawing/2014/main" id="{EE19EEB7-7FC5-4A5D-A855-BC92A1BEBAD7}"/>
                </a:ext>
              </a:extLst>
            </p:cNvPr>
            <p:cNvSpPr/>
            <p:nvPr userDrawn="1"/>
          </p:nvSpPr>
          <p:spPr>
            <a:xfrm>
              <a:off x="0" y="3429000"/>
              <a:ext cx="12192000" cy="1804386"/>
            </a:xfrm>
            <a:prstGeom prst="flowChartProcess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48EFEFDB-1913-468B-9E80-17C903C5A6EE}"/>
              </a:ext>
            </a:extLst>
          </p:cNvPr>
          <p:cNvSpPr/>
          <p:nvPr userDrawn="1"/>
        </p:nvSpPr>
        <p:spPr>
          <a:xfrm>
            <a:off x="474846" y="1633889"/>
            <a:ext cx="11242308" cy="3590223"/>
          </a:xfrm>
          <a:prstGeom prst="flowChart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5815F3CA-BE36-48A7-8EF2-D024F3D4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86" y="2310063"/>
            <a:ext cx="10520409" cy="837398"/>
          </a:xfrm>
          <a:prstGeom prst="rect">
            <a:avLst/>
          </a:prstGeom>
          <a:effectLst/>
        </p:spPr>
        <p:txBody>
          <a:bodyPr anchor="b">
            <a:normAutofit/>
          </a:bodyPr>
          <a:lstStyle>
            <a:lvl1pPr algn="ctr">
              <a:defRPr sz="5000" b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A97CEBC-FAA5-4D3F-9FB3-9C9D78573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531" y="3303758"/>
            <a:ext cx="10520409" cy="5320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">
            <a:extLst>
              <a:ext uri="{FF2B5EF4-FFF2-40B4-BE49-F238E27FC236}">
                <a16:creationId xmlns:a16="http://schemas.microsoft.com/office/drawing/2014/main" id="{4EA1D9EA-DAFF-4630-8A1A-E4E7EB5271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886" y="4113808"/>
            <a:ext cx="10540014" cy="576185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7E8DF14-CD85-4315-A02E-6973AFC16498}"/>
              </a:ext>
            </a:extLst>
          </p:cNvPr>
          <p:cNvGrpSpPr/>
          <p:nvPr userDrawn="1"/>
        </p:nvGrpSpPr>
        <p:grpSpPr>
          <a:xfrm>
            <a:off x="-9305" y="-36429"/>
            <a:ext cx="12398308" cy="1091943"/>
            <a:chOff x="-656074" y="8175"/>
            <a:chExt cx="13137177" cy="1157017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78F0AE27-BCC6-4582-BFC1-1C619B9145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-125774" y="-522125"/>
              <a:ext cx="1157017" cy="2217617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B1F0B50-490E-43BC-A1F2-79B8A11503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6FB9C43F-D8B9-42AB-8D5D-36B02882B2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4242050" y="-522125"/>
              <a:ext cx="1157017" cy="2217617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BFFAE1E3-CC00-47D0-A83A-E34CE13DF2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008AFA0F-6B87-415B-9E3E-42851C7768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8609874" y="-522125"/>
              <a:ext cx="1157017" cy="2217617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7350E2D-088F-4E2D-BBA4-9888605FAD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10793786" y="-522125"/>
              <a:ext cx="1157017" cy="2217617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14B6CA9-DE45-43B5-87E6-44E1C559115B}"/>
              </a:ext>
            </a:extLst>
          </p:cNvPr>
          <p:cNvGrpSpPr/>
          <p:nvPr userDrawn="1"/>
        </p:nvGrpSpPr>
        <p:grpSpPr>
          <a:xfrm flipV="1">
            <a:off x="12998" y="5821758"/>
            <a:ext cx="12398308" cy="1091944"/>
            <a:chOff x="-656074" y="8175"/>
            <a:chExt cx="13137177" cy="1157018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C6E2442E-CAC0-4309-9FC8-3412414B1C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-125774" y="-522124"/>
              <a:ext cx="1157017" cy="2217617"/>
            </a:xfrm>
            <a:prstGeom prst="rect">
              <a:avLst/>
            </a:prstGeom>
          </p:spPr>
        </p:pic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5A766720-C06F-4938-A26F-49B83B740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CAB52C14-0997-4F93-82BC-1EB8BAE088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4242050" y="-522124"/>
              <a:ext cx="1157017" cy="2217617"/>
            </a:xfrm>
            <a:prstGeom prst="rect">
              <a:avLst/>
            </a:prstGeom>
          </p:spPr>
        </p:pic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383FCBD1-257D-4559-A75E-A69B1F6BF9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291FA23B-0E86-49CA-B850-BE9C92170C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8609874" y="-522124"/>
              <a:ext cx="1157017" cy="2217617"/>
            </a:xfrm>
            <a:prstGeom prst="rect">
              <a:avLst/>
            </a:prstGeom>
          </p:spPr>
        </p:pic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88DBB648-4885-4977-9492-A1199BFCF2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10793786" y="-522125"/>
              <a:ext cx="1157017" cy="2217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591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93C560B7-5BBC-4725-9E6C-39B32E41C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DF5AA6C-EF61-4075-9A6B-0A1F3D54153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20441"/>
            <a:ext cx="11010900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Appendix Link">
            <a:extLst>
              <a:ext uri="{FF2B5EF4-FFF2-40B4-BE49-F238E27FC236}">
                <a16:creationId xmlns:a16="http://schemas.microsoft.com/office/drawing/2014/main" id="{B7C186D3-3E07-42CF-B361-C84D5BEC48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990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2" name="Image Credit">
            <a:extLst>
              <a:ext uri="{FF2B5EF4-FFF2-40B4-BE49-F238E27FC236}">
                <a16:creationId xmlns:a16="http://schemas.microsoft.com/office/drawing/2014/main" id="{91EA33B1-001E-45DC-BA9B-F939F553CC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0736" y="6580330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C90EC51-2EF0-4F3A-9F4A-1E0789584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629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nd 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869CE17D-686F-43AA-B44D-21B53056B2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109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C2E6DA2-FEA6-4B22-9300-1BA73F12DDA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04900"/>
            <a:ext cx="11010900" cy="5219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EF2E54C2-737C-4624-82C9-9552E0C54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8C22FD36-B121-4E89-A580-668E5C9BC3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933084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Horizontal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60E77374-D1F3-43DF-B6D8-06CA1DF40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2610728-DAF1-4EA9-BC5D-55B0493C98E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04900"/>
            <a:ext cx="11061700" cy="236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FC899AB-4250-46A0-9465-4BC75F8258D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3574472"/>
            <a:ext cx="11061700" cy="27501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Appendix Link">
            <a:extLst>
              <a:ext uri="{FF2B5EF4-FFF2-40B4-BE49-F238E27FC236}">
                <a16:creationId xmlns:a16="http://schemas.microsoft.com/office/drawing/2014/main" id="{C2EE218D-CCD8-4011-90FD-D48CC2CD4E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6176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98C09F79-B477-40E0-8F9B-1B2A1FBD5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B3D0DD9-189A-4A34-BD49-00CF7BA119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476912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nd_Two Horizontal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Title">
            <a:extLst>
              <a:ext uri="{FF2B5EF4-FFF2-40B4-BE49-F238E27FC236}">
                <a16:creationId xmlns:a16="http://schemas.microsoft.com/office/drawing/2014/main" id="{4FA4450E-9908-46AE-9428-49CD0AF35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109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9D06FC2-364F-4F9B-9392-5B038E66DE7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10460"/>
            <a:ext cx="11010900" cy="24889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3D134515-6ABF-4D69-87E9-52C5A94AF71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3746212"/>
            <a:ext cx="11010900" cy="257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899011F-BE0E-4911-BBA3-D057EAC1C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D8B75E7-40DF-4B3C-A7D3-EE983C3FA67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195380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24C5753B-6C80-4A58-A648-8D4669B41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25078" y="-159798"/>
            <a:ext cx="3758587" cy="720395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79AEA0E-EE58-4C94-94D6-E0034E3B2AC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141" y="171369"/>
            <a:ext cx="2917400" cy="8569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B8C6872-9546-4AC1-94E2-210DA496D118}"/>
              </a:ext>
            </a:extLst>
          </p:cNvPr>
          <p:cNvSpPr/>
          <p:nvPr userDrawn="1"/>
        </p:nvSpPr>
        <p:spPr>
          <a:xfrm>
            <a:off x="11795534" y="3429000"/>
            <a:ext cx="396465" cy="3429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207701-12A0-4D10-9B57-762DF716FA8C}"/>
              </a:ext>
            </a:extLst>
          </p:cNvPr>
          <p:cNvSpPr/>
          <p:nvPr userDrawn="1"/>
        </p:nvSpPr>
        <p:spPr>
          <a:xfrm>
            <a:off x="11795533" y="0"/>
            <a:ext cx="396465" cy="3429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A82FA7-A615-4BA5-A96B-548BFCB4EFFB}"/>
              </a:ext>
            </a:extLst>
          </p:cNvPr>
          <p:cNvSpPr txBox="1"/>
          <p:nvPr userDrawn="1"/>
        </p:nvSpPr>
        <p:spPr>
          <a:xfrm>
            <a:off x="4064320" y="430573"/>
            <a:ext cx="4806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kern="1200" dirty="0">
                <a:solidFill>
                  <a:schemeClr val="accent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CONNECTING SOCIOLOGY AND YOU!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81C13D-5022-4BBC-AAF5-B4D8AAF836FA}"/>
              </a:ext>
            </a:extLst>
          </p:cNvPr>
          <p:cNvSpPr/>
          <p:nvPr userDrawn="1"/>
        </p:nvSpPr>
        <p:spPr>
          <a:xfrm>
            <a:off x="3243618" y="843379"/>
            <a:ext cx="7525000" cy="53266"/>
          </a:xfrm>
          <a:prstGeom prst="rect">
            <a:avLst/>
          </a:prstGeom>
          <a:gradFill flip="none" rotWithShape="1">
            <a:gsLst>
              <a:gs pos="24000">
                <a:schemeClr val="accent5">
                  <a:lumMod val="5000"/>
                  <a:lumOff val="95000"/>
                </a:schemeClr>
              </a:gs>
              <a:gs pos="61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26D6E686-1DA3-418E-9F0B-E059456D982E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80263B88-5D6B-4644-8D37-44110E8B8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4A81C3C6-3199-455E-990E-6A8FA2CAB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56426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57285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1" r:id="rId3"/>
    <p:sldLayoutId id="2147483660" r:id="rId4"/>
    <p:sldLayoutId id="2147483652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04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pos="7176" userDrawn="1">
          <p15:clr>
            <a:srgbClr val="F26B43"/>
          </p15:clr>
        </p15:guide>
        <p15:guide id="4" orient="horz" pos="770" userDrawn="1">
          <p15:clr>
            <a:srgbClr val="F26B43"/>
          </p15:clr>
        </p15:guide>
        <p15:guide id="5" pos="408" userDrawn="1">
          <p15:clr>
            <a:srgbClr val="F26B43"/>
          </p15:clr>
        </p15:guide>
        <p15:guide id="7" orient="horz" pos="64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7764568-8973-42CA-A715-4510316220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25078" y="-159798"/>
            <a:ext cx="3758587" cy="720395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A0348EB-631C-4204-BB0B-523C8A66C1A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481" y="6563874"/>
            <a:ext cx="955818" cy="2807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6E31AB-27CD-4723-8F47-131D6135F839}"/>
              </a:ext>
            </a:extLst>
          </p:cNvPr>
          <p:cNvSpPr/>
          <p:nvPr userDrawn="1"/>
        </p:nvSpPr>
        <p:spPr>
          <a:xfrm>
            <a:off x="11795534" y="3429000"/>
            <a:ext cx="396465" cy="3429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7FB49D-2241-4221-958D-336324E29831}"/>
              </a:ext>
            </a:extLst>
          </p:cNvPr>
          <p:cNvSpPr/>
          <p:nvPr userDrawn="1"/>
        </p:nvSpPr>
        <p:spPr>
          <a:xfrm>
            <a:off x="11795533" y="0"/>
            <a:ext cx="396465" cy="3429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54B83A-3CB8-4374-A156-BCDE261434F4}"/>
              </a:ext>
            </a:extLst>
          </p:cNvPr>
          <p:cNvSpPr/>
          <p:nvPr userDrawn="1"/>
        </p:nvSpPr>
        <p:spPr>
          <a:xfrm>
            <a:off x="342900" y="867206"/>
            <a:ext cx="10421805" cy="45956"/>
          </a:xfrm>
          <a:prstGeom prst="rect">
            <a:avLst/>
          </a:prstGeom>
          <a:gradFill flip="none" rotWithShape="1">
            <a:gsLst>
              <a:gs pos="24000">
                <a:schemeClr val="accent5">
                  <a:lumMod val="5000"/>
                  <a:lumOff val="95000"/>
                </a:schemeClr>
              </a:gs>
              <a:gs pos="61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ACAF9616-92F1-4916-82F0-71DBCC80FF89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63BD76C-2847-414A-9D7B-97F1C71D5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BFBCC76-12C3-4A52-ACA5-F2AC95F4A4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16" name="Title Placeholder">
            <a:extLst>
              <a:ext uri="{FF2B5EF4-FFF2-40B4-BE49-F238E27FC236}">
                <a16:creationId xmlns:a16="http://schemas.microsoft.com/office/drawing/2014/main" id="{A8DDBB33-BC2C-42AD-8859-7BA2D62BF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81405"/>
            <a:ext cx="1102042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17" name="Text Placeholder">
            <a:extLst>
              <a:ext uri="{FF2B5EF4-FFF2-40B4-BE49-F238E27FC236}">
                <a16:creationId xmlns:a16="http://schemas.microsoft.com/office/drawing/2014/main" id="{1A7F3574-3274-4675-9171-32FBD9CAE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9" y="1104900"/>
            <a:ext cx="11010901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7800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5" r:id="rId9"/>
    <p:sldLayoutId id="2147483673" r:id="rId10"/>
    <p:sldLayoutId id="214748367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 userDrawn="1">
          <p15:clr>
            <a:srgbClr val="F26B43"/>
          </p15:clr>
        </p15:guide>
        <p15:guide id="2" pos="7152" userDrawn="1">
          <p15:clr>
            <a:srgbClr val="F26B43"/>
          </p15:clr>
        </p15:guide>
        <p15:guide id="3" pos="216" userDrawn="1">
          <p15:clr>
            <a:srgbClr val="F26B43"/>
          </p15:clr>
        </p15:guide>
        <p15:guide id="4" orient="horz" pos="696" userDrawn="1">
          <p15:clr>
            <a:srgbClr val="F26B43"/>
          </p15:clr>
        </p15:guide>
        <p15:guide id="5" orient="horz" pos="410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1D348E7-9057-446A-985D-28ABE79EA9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481" y="6563874"/>
            <a:ext cx="955818" cy="2807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14377A-DF3A-4272-98E2-FD2C2CBBD5AB}"/>
              </a:ext>
            </a:extLst>
          </p:cNvPr>
          <p:cNvSpPr/>
          <p:nvPr userDrawn="1"/>
        </p:nvSpPr>
        <p:spPr>
          <a:xfrm>
            <a:off x="9989160" y="1048610"/>
            <a:ext cx="2202839" cy="5809390"/>
          </a:xfrm>
          <a:custGeom>
            <a:avLst/>
            <a:gdLst>
              <a:gd name="connsiteX0" fmla="*/ 0 w 2202839"/>
              <a:gd name="connsiteY0" fmla="*/ 0 h 4061534"/>
              <a:gd name="connsiteX1" fmla="*/ 2202839 w 2202839"/>
              <a:gd name="connsiteY1" fmla="*/ 0 h 4061534"/>
              <a:gd name="connsiteX2" fmla="*/ 2202839 w 2202839"/>
              <a:gd name="connsiteY2" fmla="*/ 4061534 h 4061534"/>
              <a:gd name="connsiteX3" fmla="*/ 0 w 2202839"/>
              <a:gd name="connsiteY3" fmla="*/ 4061534 h 4061534"/>
              <a:gd name="connsiteX4" fmla="*/ 0 w 2202839"/>
              <a:gd name="connsiteY4" fmla="*/ 0 h 4061534"/>
              <a:gd name="connsiteX0" fmla="*/ 0 w 2202839"/>
              <a:gd name="connsiteY0" fmla="*/ 4061534 h 4061534"/>
              <a:gd name="connsiteX1" fmla="*/ 2202839 w 2202839"/>
              <a:gd name="connsiteY1" fmla="*/ 0 h 4061534"/>
              <a:gd name="connsiteX2" fmla="*/ 2202839 w 2202839"/>
              <a:gd name="connsiteY2" fmla="*/ 4061534 h 4061534"/>
              <a:gd name="connsiteX3" fmla="*/ 0 w 2202839"/>
              <a:gd name="connsiteY3" fmla="*/ 4061534 h 406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2839" h="4061534">
                <a:moveTo>
                  <a:pt x="0" y="4061534"/>
                </a:moveTo>
                <a:lnTo>
                  <a:pt x="2202839" y="0"/>
                </a:lnTo>
                <a:lnTo>
                  <a:pt x="2202839" y="4061534"/>
                </a:lnTo>
                <a:lnTo>
                  <a:pt x="0" y="4061534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6D68CB-702C-4F43-8192-AA2C30C0FCF0}"/>
              </a:ext>
            </a:extLst>
          </p:cNvPr>
          <p:cNvSpPr/>
          <p:nvPr userDrawn="1"/>
        </p:nvSpPr>
        <p:spPr>
          <a:xfrm>
            <a:off x="9989159" y="0"/>
            <a:ext cx="2202839" cy="2796466"/>
          </a:xfrm>
          <a:custGeom>
            <a:avLst/>
            <a:gdLst>
              <a:gd name="connsiteX0" fmla="*/ 0 w 2202839"/>
              <a:gd name="connsiteY0" fmla="*/ 0 h 2796466"/>
              <a:gd name="connsiteX1" fmla="*/ 2202839 w 2202839"/>
              <a:gd name="connsiteY1" fmla="*/ 0 h 2796466"/>
              <a:gd name="connsiteX2" fmla="*/ 2202839 w 2202839"/>
              <a:gd name="connsiteY2" fmla="*/ 2796466 h 2796466"/>
              <a:gd name="connsiteX3" fmla="*/ 0 w 2202839"/>
              <a:gd name="connsiteY3" fmla="*/ 2796466 h 2796466"/>
              <a:gd name="connsiteX4" fmla="*/ 0 w 2202839"/>
              <a:gd name="connsiteY4" fmla="*/ 0 h 2796466"/>
              <a:gd name="connsiteX0" fmla="*/ 0 w 2202839"/>
              <a:gd name="connsiteY0" fmla="*/ 0 h 2796466"/>
              <a:gd name="connsiteX1" fmla="*/ 2202839 w 2202839"/>
              <a:gd name="connsiteY1" fmla="*/ 0 h 2796466"/>
              <a:gd name="connsiteX2" fmla="*/ 2202839 w 2202839"/>
              <a:gd name="connsiteY2" fmla="*/ 2796466 h 2796466"/>
              <a:gd name="connsiteX3" fmla="*/ 0 w 2202839"/>
              <a:gd name="connsiteY3" fmla="*/ 0 h 279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2839" h="2796466">
                <a:moveTo>
                  <a:pt x="0" y="0"/>
                </a:moveTo>
                <a:lnTo>
                  <a:pt x="2202839" y="0"/>
                </a:lnTo>
                <a:lnTo>
                  <a:pt x="2202839" y="27964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2EDD7324-67E1-4605-87DB-95185789A441}"/>
              </a:ext>
            </a:extLst>
          </p:cNvPr>
          <p:cNvSpPr/>
          <p:nvPr userDrawn="1"/>
        </p:nvSpPr>
        <p:spPr>
          <a:xfrm>
            <a:off x="0" y="6514599"/>
            <a:ext cx="9989159" cy="45719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6C8420F3-29BE-4645-AFAB-7613012B3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F0A38BF-AF8E-4785-BDDF-12057F4E1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15" name="Title Placeholder">
            <a:extLst>
              <a:ext uri="{FF2B5EF4-FFF2-40B4-BE49-F238E27FC236}">
                <a16:creationId xmlns:a16="http://schemas.microsoft.com/office/drawing/2014/main" id="{D9EB43F7-6552-485E-BF4D-462342BA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81405"/>
            <a:ext cx="9654604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16" name="Text Placeholder">
            <a:extLst>
              <a:ext uri="{FF2B5EF4-FFF2-40B4-BE49-F238E27FC236}">
                <a16:creationId xmlns:a16="http://schemas.microsoft.com/office/drawing/2014/main" id="{A49EEF86-9CB6-42AB-8EC8-1305EA0EA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9" y="1104900"/>
            <a:ext cx="9646259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0936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6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EA892BA-451B-4B6F-B7BF-05C51EAD97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5078" y="-159798"/>
            <a:ext cx="3758587" cy="720395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A5F3E25-5F79-4A4C-86B7-E792D747C8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91" y="6549836"/>
            <a:ext cx="1051398" cy="3088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C31FA1-9AE7-462C-A0F1-3C192746A4C9}"/>
              </a:ext>
            </a:extLst>
          </p:cNvPr>
          <p:cNvSpPr/>
          <p:nvPr userDrawn="1"/>
        </p:nvSpPr>
        <p:spPr>
          <a:xfrm>
            <a:off x="11795534" y="3429000"/>
            <a:ext cx="396465" cy="3429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907F97-B7A0-4DE2-95B5-12B612C6EC8C}"/>
              </a:ext>
            </a:extLst>
          </p:cNvPr>
          <p:cNvSpPr/>
          <p:nvPr userDrawn="1"/>
        </p:nvSpPr>
        <p:spPr>
          <a:xfrm>
            <a:off x="11795533" y="0"/>
            <a:ext cx="396465" cy="3429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1CEE5-DEF7-4173-8D08-06DE12B8F318}"/>
              </a:ext>
            </a:extLst>
          </p:cNvPr>
          <p:cNvSpPr/>
          <p:nvPr userDrawn="1"/>
        </p:nvSpPr>
        <p:spPr>
          <a:xfrm>
            <a:off x="342900" y="867206"/>
            <a:ext cx="10421805" cy="45956"/>
          </a:xfrm>
          <a:prstGeom prst="rect">
            <a:avLst/>
          </a:prstGeom>
          <a:gradFill flip="none" rotWithShape="1">
            <a:gsLst>
              <a:gs pos="24000">
                <a:schemeClr val="accent5">
                  <a:lumMod val="5000"/>
                  <a:lumOff val="95000"/>
                </a:schemeClr>
              </a:gs>
              <a:gs pos="61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411C29B4-3586-49D9-8E8F-CEE364409FED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67E59FC1-2F49-48F0-BA0D-6516D1BF9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D5F1753-0A82-4F19-A062-D8D07D4CF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15" name="Title Placeholder">
            <a:extLst>
              <a:ext uri="{FF2B5EF4-FFF2-40B4-BE49-F238E27FC236}">
                <a16:creationId xmlns:a16="http://schemas.microsoft.com/office/drawing/2014/main" id="{3D6A9E45-823B-49C5-BFD8-F321F497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81405"/>
            <a:ext cx="1102042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16" name="Text Placeholder">
            <a:extLst>
              <a:ext uri="{FF2B5EF4-FFF2-40B4-BE49-F238E27FC236}">
                <a16:creationId xmlns:a16="http://schemas.microsoft.com/office/drawing/2014/main" id="{C5BC1CA0-7952-4F28-A887-A6632849C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9" y="1104900"/>
            <a:ext cx="11010901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67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8BAB285-64F2-4AFE-B28B-D0AAE6D2A0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33413" y="-172980"/>
            <a:ext cx="3758587" cy="720395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F4E2265-E899-47D1-A326-4C91762DCA02}"/>
              </a:ext>
            </a:extLst>
          </p:cNvPr>
          <p:cNvGrpSpPr/>
          <p:nvPr userDrawn="1"/>
        </p:nvGrpSpPr>
        <p:grpSpPr>
          <a:xfrm rot="16200000">
            <a:off x="6073139" y="406448"/>
            <a:ext cx="45719" cy="12192000"/>
            <a:chOff x="5532756" y="-835540"/>
            <a:chExt cx="45720" cy="678320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B3831C-0801-4A1A-ACDE-005A8AEDE14A}"/>
                </a:ext>
              </a:extLst>
            </p:cNvPr>
            <p:cNvSpPr/>
            <p:nvPr userDrawn="1"/>
          </p:nvSpPr>
          <p:spPr>
            <a:xfrm>
              <a:off x="5532757" y="2550330"/>
              <a:ext cx="45719" cy="3397334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CC9B60-5F6E-4D06-B1F2-49B95B956370}"/>
                </a:ext>
              </a:extLst>
            </p:cNvPr>
            <p:cNvSpPr/>
            <p:nvPr userDrawn="1"/>
          </p:nvSpPr>
          <p:spPr>
            <a:xfrm>
              <a:off x="5532756" y="-835540"/>
              <a:ext cx="45719" cy="3397334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1716BD0-0572-4DFC-AFFB-CDFE1C9E4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6545155"/>
            <a:ext cx="12192000" cy="290543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36956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slide" Target="slide24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13.xml"/><Relationship Id="rId5" Type="http://schemas.openxmlformats.org/officeDocument/2006/relationships/slide" Target="slide8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483346-9FC5-47DF-9301-90D4CF186E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560" y="2822761"/>
            <a:ext cx="5111656" cy="1157724"/>
          </a:xfrm>
        </p:spPr>
        <p:txBody>
          <a:bodyPr/>
          <a:lstStyle/>
          <a:p>
            <a:r>
              <a:rPr lang="en-US" dirty="0"/>
              <a:t>SociologicalYOU </a:t>
            </a:r>
            <a:br>
              <a:rPr lang="en-US" dirty="0"/>
            </a:b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7E44524-5F92-4FB4-8ADB-53EA0BDA43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Angela Thompson, Ph.D.</a:t>
            </a:r>
          </a:p>
          <a:p>
            <a:r>
              <a:rPr lang="en-US" b="1" dirty="0"/>
              <a:t>Keith Whitworth, Ph.D.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7BF5B-C78A-4498-B15D-E3AA4AB1C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Introductory </a:t>
            </a:r>
            <a:r>
              <a:rPr lang="en-US" dirty="0"/>
              <a:t>Sociology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70B07-2577-4C4F-9954-7AB70768B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FB19F88-C0DD-4040-B372-615928FEB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74BCA4-505F-0347-D79E-57560764B97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2496" y="2198077"/>
            <a:ext cx="6155042" cy="340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4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5"/>
    </mc:Choice>
    <mc:Fallback xmlns="">
      <p:transition spd="slow" advTm="11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dirty="0"/>
              <a:t>Module 2: Structural Characteristics of Economics and Politics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Past and Present Economic Systems</a:t>
            </a:r>
          </a:p>
          <a:p>
            <a:pPr marL="0" indent="0">
              <a:buNone/>
            </a:pPr>
            <a:r>
              <a:rPr lang="en-US" sz="2000" i="1" dirty="0"/>
              <a:t>L.O. 11.2.1: Explain economic and political systems.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61556"/>
            <a:ext cx="11010900" cy="42630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Governing Systems</a:t>
            </a:r>
          </a:p>
          <a:p>
            <a:r>
              <a:rPr lang="en-US" b="1" dirty="0"/>
              <a:t>Democracy:</a:t>
            </a:r>
            <a:r>
              <a:rPr lang="en-US" dirty="0"/>
              <a:t> a system of government in which the power is vested in the people and free elections are held. </a:t>
            </a:r>
          </a:p>
          <a:p>
            <a:r>
              <a:rPr lang="en-US" b="1" dirty="0"/>
              <a:t>Absolute Monarchy:  </a:t>
            </a:r>
            <a:r>
              <a:rPr lang="en-US" dirty="0"/>
              <a:t>a system of government ruled by a monarch who has control of the government and state. </a:t>
            </a:r>
          </a:p>
          <a:p>
            <a:r>
              <a:rPr lang="en-US" b="1" dirty="0"/>
              <a:t>Constitutional Monarchy:  </a:t>
            </a:r>
            <a:r>
              <a:rPr lang="en-US" dirty="0"/>
              <a:t>a system of government in which a monarch is the Head of State and governed by a parliament.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5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82"/>
    </mc:Choice>
    <mc:Fallback xmlns="">
      <p:transition spd="slow" advTm="95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dirty="0"/>
              <a:t>Module 2: Structural Characteristics of Economics and Politics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Models of Power</a:t>
            </a:r>
          </a:p>
          <a:p>
            <a:pPr marL="0" indent="0">
              <a:buNone/>
            </a:pPr>
            <a:r>
              <a:rPr lang="en-US" sz="2000" i="1" dirty="0"/>
              <a:t>L.O. 11.2.2: Describe the three models of power within governments.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87217"/>
            <a:ext cx="11010900" cy="4237383"/>
          </a:xfrm>
        </p:spPr>
        <p:txBody>
          <a:bodyPr>
            <a:normAutofit/>
          </a:bodyPr>
          <a:lstStyle/>
          <a:p>
            <a:r>
              <a:rPr lang="en-US" b="1" dirty="0"/>
              <a:t>Power:</a:t>
            </a:r>
            <a:r>
              <a:rPr lang="en-US" dirty="0"/>
              <a:t> the ability to exert control over others and achieve goals with or without the support of society.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Marxist Power Model: </a:t>
            </a:r>
            <a:r>
              <a:rPr lang="en-US" dirty="0"/>
              <a:t>ruling forces formulate public policies that are in the best interest of capitalism and the ruling class.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Power Elite Model: </a:t>
            </a:r>
            <a:r>
              <a:rPr lang="en-US" dirty="0"/>
              <a:t>power is concentrated among the elite and wealthy, particularly corporations, government, and the military.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Pluralist Power Model:</a:t>
            </a:r>
            <a:r>
              <a:rPr lang="en-US" dirty="0"/>
              <a:t> power is fragmented and dispersed among groups within a society.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7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79"/>
    </mc:Choice>
    <mc:Fallback xmlns="">
      <p:transition spd="slow" advTm="61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dirty="0"/>
              <a:t>Module 2: Structural Characteristics of Economics and Politics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Political Systems</a:t>
            </a:r>
          </a:p>
          <a:p>
            <a:pPr marL="0" indent="0">
              <a:buNone/>
            </a:pPr>
            <a:r>
              <a:rPr lang="en-US" sz="2000" i="1" dirty="0"/>
              <a:t>L.O. 11.2.3: Describe how lobbying is a structural component within the political and economic systems.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87217"/>
            <a:ext cx="11010900" cy="42373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Lobbyist: </a:t>
            </a:r>
            <a:r>
              <a:rPr lang="en-US" dirty="0"/>
              <a:t>individuals who persuade legislators to vote for the special interest of their group.  </a:t>
            </a:r>
          </a:p>
          <a:p>
            <a:pPr marL="521208" lvl="1" indent="-457200" fontAlgn="base">
              <a:buFont typeface="+mj-lt"/>
              <a:buAutoNum type="arabicPeriod"/>
            </a:pPr>
            <a:r>
              <a:rPr lang="en-US" sz="2400" dirty="0"/>
              <a:t>Disseminate information to legislators to assist in legislation.</a:t>
            </a:r>
          </a:p>
          <a:p>
            <a:pPr marL="521208" lvl="1" indent="-457200" fontAlgn="base">
              <a:buFont typeface="+mj-lt"/>
              <a:buAutoNum type="arabicPeriod"/>
            </a:pPr>
            <a:r>
              <a:rPr lang="en-US" sz="2400" dirty="0"/>
              <a:t>Identify public opinions about issues important to clients.</a:t>
            </a:r>
          </a:p>
          <a:p>
            <a:pPr marL="521208" lvl="1" indent="-457200" fontAlgn="base">
              <a:buFont typeface="+mj-lt"/>
              <a:buAutoNum type="arabicPeriod"/>
            </a:pPr>
            <a:r>
              <a:rPr lang="en-US" sz="2400" dirty="0"/>
              <a:t>Influence political agenda by creating coalitions to support or oppose bills.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8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65"/>
    </mc:Choice>
    <mc:Fallback xmlns="">
      <p:transition spd="slow" advTm="95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3: Social Problems in Politics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Redistricting</a:t>
            </a:r>
          </a:p>
          <a:p>
            <a:pPr marL="0" indent="0">
              <a:buNone/>
            </a:pPr>
            <a:r>
              <a:rPr lang="en-US" sz="2000" i="1" dirty="0"/>
              <a:t>L.O. 11.3.1: Analyze the role of redistricting in the political process.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82800"/>
            <a:ext cx="11010900" cy="4241800"/>
          </a:xfrm>
        </p:spPr>
        <p:txBody>
          <a:bodyPr>
            <a:normAutofit/>
          </a:bodyPr>
          <a:lstStyle/>
          <a:p>
            <a:r>
              <a:rPr lang="en-US" b="1" dirty="0"/>
              <a:t>Redistricting: </a:t>
            </a:r>
            <a:r>
              <a:rPr lang="en-US" dirty="0"/>
              <a:t>changes in the boundaries of an electoral voting district.</a:t>
            </a:r>
          </a:p>
          <a:p>
            <a:r>
              <a:rPr lang="en-US" b="1" dirty="0"/>
              <a:t>Proportional representation:</a:t>
            </a:r>
            <a:r>
              <a:rPr lang="en-US" dirty="0"/>
              <a:t> a system in which a political party’s representation in government is proportional to the number of votes they receive.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279" y="3599412"/>
            <a:ext cx="6072142" cy="282878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10"/>
    </mc:Choice>
    <mc:Fallback xmlns="">
      <p:transition spd="slow" advTm="69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11.3.1: Illinois Congressional District 4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BFB4851-8912-EC49-87BC-49DDD283DD02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41" y="1307597"/>
            <a:ext cx="8026674" cy="438027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7761A1-0AFB-1648-999F-F7EC60967CA5}"/>
              </a:ext>
            </a:extLst>
          </p:cNvPr>
          <p:cNvSpPr txBox="1"/>
          <p:nvPr/>
        </p:nvSpPr>
        <p:spPr>
          <a:xfrm>
            <a:off x="4060801" y="6327058"/>
            <a:ext cx="38198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hlinkClick r:id="rId5" action="ppaction://hlinksldjump"/>
              </a:rPr>
              <a:t>Link to alternative text for this content    </a:t>
            </a:r>
            <a:endParaRPr lang="en-US" sz="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7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64"/>
    </mc:Choice>
    <mc:Fallback xmlns="">
      <p:transition spd="slow" advTm="20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3: Social Problems in Politics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Early Voting Restrictions</a:t>
            </a:r>
          </a:p>
          <a:p>
            <a:pPr marL="0" indent="0">
              <a:buNone/>
            </a:pPr>
            <a:r>
              <a:rPr lang="en-US" sz="2000" i="1" dirty="0"/>
              <a:t>L.O. 11.3.2: Summarize the issues associated with early voting restrictions.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15671"/>
            <a:ext cx="11010900" cy="4208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Early Voting Restrictions</a:t>
            </a:r>
          </a:p>
          <a:p>
            <a:r>
              <a:rPr lang="en-US" dirty="0"/>
              <a:t>Shortens the number of days early voters can cast their ballot.</a:t>
            </a:r>
          </a:p>
          <a:p>
            <a:r>
              <a:rPr lang="en-US" dirty="0"/>
              <a:t>Eliminates the same-day registration and voting option.</a:t>
            </a:r>
          </a:p>
          <a:p>
            <a:r>
              <a:rPr lang="en-US" dirty="0"/>
              <a:t>Restricts early voting to weekdays and prohibits evening voting.</a:t>
            </a:r>
          </a:p>
          <a:p>
            <a:r>
              <a:rPr lang="en-US" dirty="0"/>
              <a:t>Allows voting only in election offices and not neighborhood polling stations.</a:t>
            </a:r>
          </a:p>
          <a:p>
            <a:r>
              <a:rPr lang="en-US" dirty="0"/>
              <a:t>Adds early voting to white suburbs while simultaneously cutting it in minority inner cities.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5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17"/>
    </mc:Choice>
    <mc:Fallback xmlns="">
      <p:transition spd="slow" advTm="85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3: Social Problems in Politics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College Student Voters</a:t>
            </a:r>
          </a:p>
          <a:p>
            <a:pPr marL="0" indent="0">
              <a:buNone/>
            </a:pPr>
            <a:r>
              <a:rPr lang="en-US" sz="2000" i="1" dirty="0"/>
              <a:t>L.O. 11.3.3: Explain the recent changes to the college student voter experience.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90750"/>
            <a:ext cx="11010900" cy="4133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What groups are often most impacted by disenfranchisement?</a:t>
            </a:r>
          </a:p>
          <a:p>
            <a:r>
              <a:rPr lang="en-US" b="1" dirty="0"/>
              <a:t>Disenfranchisement: </a:t>
            </a:r>
            <a:r>
              <a:rPr lang="en-US" dirty="0"/>
              <a:t>an effort to restrict or revoke the voting rights of an individual or group.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145" y="3372981"/>
            <a:ext cx="6072142" cy="282878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5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04"/>
    </mc:Choice>
    <mc:Fallback xmlns="">
      <p:transition spd="slow" advTm="66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3: Social Problems in Politics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Voter Identification Laws</a:t>
            </a:r>
          </a:p>
          <a:p>
            <a:pPr marL="0" indent="0">
              <a:buNone/>
            </a:pPr>
            <a:r>
              <a:rPr lang="en-US" sz="2000" i="1" dirty="0"/>
              <a:t>L.O. 11.3.4: Evaluate the impact of voter identification laws.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14550"/>
            <a:ext cx="11010900" cy="4210050"/>
          </a:xfrm>
        </p:spPr>
        <p:txBody>
          <a:bodyPr>
            <a:normAutofit/>
          </a:bodyPr>
          <a:lstStyle/>
          <a:p>
            <a:r>
              <a:rPr lang="en-US" b="1" dirty="0"/>
              <a:t>Poll Tax:</a:t>
            </a:r>
            <a:r>
              <a:rPr lang="en-US" dirty="0"/>
              <a:t> a fee members of the electorate must pay in order to participate in the voting process.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18198" y="3273350"/>
            <a:ext cx="2660304" cy="266030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7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75"/>
    </mc:Choice>
    <mc:Fallback xmlns="">
      <p:transition spd="slow" advTm="64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Module 4: Sociological Imagination and the 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Outsourcing and Offshoring</a:t>
            </a:r>
          </a:p>
          <a:p>
            <a:pPr marL="0" indent="0">
              <a:buNone/>
            </a:pPr>
            <a:r>
              <a:rPr lang="en-US" sz="2000" i="1" dirty="0"/>
              <a:t>L.O. 11.4.1: Analyzing the public nature of job loss.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95500"/>
            <a:ext cx="11010900" cy="42291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Outsourcing:</a:t>
            </a:r>
            <a:r>
              <a:rPr lang="en-US" dirty="0"/>
              <a:t> hiring a subcontractor or outside agency to complete the work formally done by employees within a company. </a:t>
            </a:r>
          </a:p>
          <a:p>
            <a:r>
              <a:rPr lang="en-US" b="1" dirty="0"/>
              <a:t>Offshoring:</a:t>
            </a:r>
            <a:r>
              <a:rPr lang="en-US" dirty="0"/>
              <a:t> corporations transferring jobs overseas.</a:t>
            </a:r>
          </a:p>
          <a:p>
            <a:r>
              <a:rPr lang="en-US" b="1" dirty="0"/>
              <a:t>Sweatshops: </a:t>
            </a:r>
            <a:r>
              <a:rPr lang="en-US" dirty="0"/>
              <a:t>factories that offer their workers low wages and long hours in dangerous working conditions.  </a:t>
            </a:r>
          </a:p>
          <a:p>
            <a:r>
              <a:rPr lang="en-US" b="1" dirty="0"/>
              <a:t>Knowledge Workers: </a:t>
            </a:r>
            <a:r>
              <a:rPr lang="en-US" dirty="0"/>
              <a:t>employees whose job involves designing, preparing, or sharing knowledge. </a:t>
            </a:r>
          </a:p>
          <a:p>
            <a:r>
              <a:rPr lang="en-US" b="1" dirty="0"/>
              <a:t>Service Worker: </a:t>
            </a:r>
            <a:r>
              <a:rPr lang="en-US" dirty="0"/>
              <a:t>employees whose job it is to provide food, physical comfort, shelter, or mechanical support.</a:t>
            </a:r>
          </a:p>
          <a:p>
            <a:r>
              <a:rPr lang="en-US" b="1" dirty="0"/>
              <a:t>Downsizing:</a:t>
            </a:r>
            <a:r>
              <a:rPr lang="en-US" dirty="0"/>
              <a:t> a reduction in the number of employees that work for the corporation.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61"/>
    </mc:Choice>
    <mc:Fallback xmlns="">
      <p:transition spd="slow" advTm="110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Table 11.4.1: Outsourcing vs. Offshoring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B3DD8CAF-86C6-B346-81A4-17867E32E1BC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163631633"/>
              </p:ext>
            </p:extLst>
          </p:nvPr>
        </p:nvGraphicFramePr>
        <p:xfrm>
          <a:off x="342900" y="1472540"/>
          <a:ext cx="11010900" cy="4689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106">
                  <a:extLst>
                    <a:ext uri="{9D8B030D-6E8A-4147-A177-3AD203B41FA5}">
                      <a16:colId xmlns:a16="http://schemas.microsoft.com/office/drawing/2014/main" val="3630623564"/>
                    </a:ext>
                  </a:extLst>
                </a:gridCol>
                <a:gridCol w="4350775">
                  <a:extLst>
                    <a:ext uri="{9D8B030D-6E8A-4147-A177-3AD203B41FA5}">
                      <a16:colId xmlns:a16="http://schemas.microsoft.com/office/drawing/2014/main" val="1085695940"/>
                    </a:ext>
                  </a:extLst>
                </a:gridCol>
                <a:gridCol w="4776019">
                  <a:extLst>
                    <a:ext uri="{9D8B030D-6E8A-4147-A177-3AD203B41FA5}">
                      <a16:colId xmlns:a16="http://schemas.microsoft.com/office/drawing/2014/main" val="1009341196"/>
                    </a:ext>
                  </a:extLst>
                </a:gridCol>
              </a:tblGrid>
              <a:tr h="4522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Outsourcing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Offshoring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5805542"/>
                  </a:ext>
                </a:extLst>
              </a:tr>
              <a:tr h="144959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Reduced cost for the company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more flexible labor force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Increased access to skilled employees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Reduced cost for the company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Access to a global labor force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Increased access to skilled employees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166519"/>
                  </a:ext>
                </a:extLst>
              </a:tr>
              <a:tr h="278768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Reliance on employees outside the business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disconnect between the company and subcontracted employees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Lacking understanding of business processes by subcontracted employees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Concerns over product quality control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Language and communication barriers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differences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Unstable geographic and political situations.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Concerns over product quality control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Added transportation costs for manufactured goods.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23297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7CEF533-5211-EC4D-81A4-77A928C70B9D}"/>
              </a:ext>
            </a:extLst>
          </p:cNvPr>
          <p:cNvSpPr txBox="1"/>
          <p:nvPr/>
        </p:nvSpPr>
        <p:spPr>
          <a:xfrm>
            <a:off x="4289323" y="6357608"/>
            <a:ext cx="3613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hlinkClick r:id="rId4" action="ppaction://hlinksldjump"/>
              </a:rPr>
              <a:t>Link to alternative text for this content    </a:t>
            </a:r>
            <a:endParaRPr lang="en-US" sz="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8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77"/>
    </mc:Choice>
    <mc:Fallback xmlns="">
      <p:transition spd="slow" advTm="26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0983D-5C61-43D8-940F-48961738C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11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6D741-CE67-4884-9393-C259F5177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Economics and Politics: Money and Power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4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8"/>
    </mc:Choice>
    <mc:Fallback xmlns="">
      <p:transition spd="slow" advTm="7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Module 4: Sociological Imagination and the 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The Personal Side of Unemployment</a:t>
            </a:r>
          </a:p>
          <a:p>
            <a:pPr marL="0" indent="0">
              <a:buNone/>
            </a:pPr>
            <a:r>
              <a:rPr lang="en-US" sz="2000" i="1" dirty="0"/>
              <a:t>L.O. 11.4.2: Analyze the private nature of job loss.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33600"/>
            <a:ext cx="11010900" cy="419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How can unemployment be both a personal trouble and a public issue?</a:t>
            </a:r>
          </a:p>
          <a:p>
            <a:r>
              <a:rPr lang="en-US" dirty="0"/>
              <a:t>The personal economic troubles that people experience do not occur in a vacuum. </a:t>
            </a:r>
          </a:p>
          <a:p>
            <a:r>
              <a:rPr lang="en-US" dirty="0"/>
              <a:t>If there are enough people in society that experience similar challenges, then personal troubles become a public issue. </a:t>
            </a:r>
          </a:p>
          <a:p>
            <a:r>
              <a:rPr lang="en-US" dirty="0"/>
              <a:t>The intersection between public and private often culminates in the political arena.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4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29"/>
    </mc:Choice>
    <mc:Fallback xmlns="">
      <p:transition spd="slow" advTm="64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5: The Political Process and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2900" y="1151741"/>
            <a:ext cx="11010900" cy="248895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Buying the Election</a:t>
            </a:r>
          </a:p>
          <a:p>
            <a:pPr marL="0" indent="0">
              <a:buNone/>
            </a:pPr>
            <a:r>
              <a:rPr lang="en-US" sz="2000" i="1" dirty="0"/>
              <a:t>L.O. 11.5.1: Evaluate the role of money in the political process.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94560"/>
            <a:ext cx="11010900" cy="4130040"/>
          </a:xfrm>
        </p:spPr>
        <p:txBody>
          <a:bodyPr>
            <a:normAutofit/>
          </a:bodyPr>
          <a:lstStyle/>
          <a:p>
            <a:r>
              <a:rPr lang="en-US" b="1" i="1" dirty="0"/>
              <a:t>Fair Elections Now Act</a:t>
            </a:r>
          </a:p>
          <a:p>
            <a:r>
              <a:rPr lang="en-US" b="1" dirty="0"/>
              <a:t>Free Elections </a:t>
            </a:r>
          </a:p>
          <a:p>
            <a:r>
              <a:rPr lang="en-US" b="1" dirty="0"/>
              <a:t>Clean Elections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676870" y="3620235"/>
            <a:ext cx="2549457" cy="254945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3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77"/>
    </mc:Choice>
    <mc:Fallback xmlns="">
      <p:transition spd="slow" advTm="78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F983B0-6A94-4C2E-A96C-8B1257D6B5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6"/>
    </mc:Choice>
    <mc:Fallback xmlns="">
      <p:transition spd="slow" advTm="12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FF2CC-7106-494B-80D0-AA3D6282A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Accessibility Content: Text Alternatives for Images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4CF2B7-4651-424A-8920-231AF6AC9A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54FB3-610E-40DD-9562-AFE0440A6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690347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49584-8381-8F44-A71C-BD8E6B99E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3004"/>
            <a:ext cx="10610261" cy="781396"/>
          </a:xfrm>
        </p:spPr>
        <p:txBody>
          <a:bodyPr>
            <a:normAutofit/>
          </a:bodyPr>
          <a:lstStyle/>
          <a:p>
            <a:r>
              <a:rPr lang="en-US" dirty="0"/>
              <a:t>Illinois Congressional District 4 – Text Alternative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72AB9-C421-2744-BD3E-A201919F51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2900" y="1120441"/>
            <a:ext cx="10561534" cy="5138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Map showing Congressional District 4 in Illinois as an example of the role and process behind redistricting.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1A1FF-AE21-BE4C-BD3F-21E19E3832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5510" y="6315405"/>
            <a:ext cx="3145679" cy="1905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 action="ppaction://hlinksldjump"/>
              </a:rPr>
              <a:t>Return to slide containing original content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BEAF16-F619-024B-B56D-06EF644F38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l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200" dirty="0">
                <a:solidFill>
                  <a:schemeClr val="bg2">
                    <a:lumMod val="65000"/>
                  </a:schemeClr>
                </a:solidFill>
              </a:rPr>
              <a:t>United Instructors &amp; Textbook Authors Co-op - SociologicalYOU - ISBN 978-1-64007-406-4 - All Rights Reserved</a:t>
            </a:r>
          </a:p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DAB81-453D-AE4E-A557-858DE8371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296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49584-8381-8F44-A71C-BD8E6B99E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Outsourcing vs. Offshoring – Text Alternative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72AB9-C421-2744-BD3E-A201919F51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2900" y="1120441"/>
            <a:ext cx="9835141" cy="5138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Outsourcing</a:t>
            </a:r>
          </a:p>
          <a:p>
            <a:pPr marL="0" indent="0">
              <a:buNone/>
            </a:pPr>
            <a:r>
              <a:rPr lang="en-US" sz="2000" dirty="0"/>
              <a:t>Pros: Reduced cost for the economy, a more flexible labor force, and increased access to skilled employees.</a:t>
            </a:r>
          </a:p>
          <a:p>
            <a:pPr marL="0" indent="0">
              <a:buNone/>
            </a:pPr>
            <a:r>
              <a:rPr lang="en-US" sz="2000" dirty="0"/>
              <a:t>Cons: Reliance on employees outside the business, a disconnect between the company and subcontracted employees, lacking understanding of business processes by subcontracted employees, and concerns over product quality and control.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Offshoring</a:t>
            </a:r>
          </a:p>
          <a:p>
            <a:pPr marL="0" indent="0">
              <a:buNone/>
            </a:pPr>
            <a:r>
              <a:rPr lang="en-US" sz="2000" dirty="0"/>
              <a:t>Pros: Reduced cost for the company, access to global labor force, and increased access to skilled employees.</a:t>
            </a:r>
          </a:p>
          <a:p>
            <a:pPr marL="0" indent="0">
              <a:buNone/>
            </a:pPr>
            <a:r>
              <a:rPr lang="en-US" sz="2000" dirty="0"/>
              <a:t>Cons: Language and communication barriers, time differences, unstable geographic and political situations, concerns over product quality control, and added transportation costs for manufactured goods.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1A1FF-AE21-BE4C-BD3F-21E19E3832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5510" y="6315405"/>
            <a:ext cx="3145679" cy="1905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 action="ppaction://hlinksldjump"/>
              </a:rPr>
              <a:t>Return to slide containing original content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BEAF16-F619-024B-B56D-06EF644F38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l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200" dirty="0">
                <a:solidFill>
                  <a:schemeClr val="bg2">
                    <a:lumMod val="65000"/>
                  </a:schemeClr>
                </a:solidFill>
              </a:rPr>
              <a:t>United Instructors &amp; Textbook Authors Co-op - SociologicalYOU - ISBN 978-1-64007-406-4 - All Rights Reserved</a:t>
            </a:r>
          </a:p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DAB81-453D-AE4E-A557-858DE8371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530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BC395-31FB-428E-A1A4-C902169D5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207AE1-C702-403A-B3BA-D47DD417D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0D38F26-5E36-41ED-8C96-4C5353D090A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0069C7C7-0D0D-40DD-AA3F-5536894AB2B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ts val="2880"/>
              </a:lnSpc>
            </a:pPr>
            <a:r>
              <a:rPr lang="en-US" dirty="0">
                <a:hlinkClick r:id="rId4" action="ppaction://hlinksldjump"/>
              </a:rPr>
              <a:t>Module 1: The Intersection of Economics and Politics</a:t>
            </a:r>
            <a:endParaRPr lang="en-US" dirty="0"/>
          </a:p>
          <a:p>
            <a:pPr>
              <a:lnSpc>
                <a:spcPts val="2880"/>
              </a:lnSpc>
            </a:pPr>
            <a:r>
              <a:rPr lang="en-US" dirty="0">
                <a:hlinkClick r:id="rId5" action="ppaction://hlinksldjump"/>
              </a:rPr>
              <a:t>Module 2: Social Characteristics of Economics and Politics</a:t>
            </a:r>
            <a:r>
              <a:rPr lang="en-US" dirty="0">
                <a:hlinkClick r:id="" action="ppaction://noaction"/>
              </a:rPr>
              <a:t> </a:t>
            </a:r>
          </a:p>
          <a:p>
            <a:pPr>
              <a:lnSpc>
                <a:spcPts val="2880"/>
              </a:lnSpc>
            </a:pPr>
            <a:r>
              <a:rPr lang="en-US" dirty="0">
                <a:hlinkClick r:id="rId6" action="ppaction://hlinksldjump"/>
              </a:rPr>
              <a:t>Module 3: Social Problems in Politics</a:t>
            </a:r>
            <a:endParaRPr lang="en-US" dirty="0">
              <a:hlinkClick r:id="" action="ppaction://noaction"/>
            </a:endParaRPr>
          </a:p>
          <a:p>
            <a:pPr>
              <a:lnSpc>
                <a:spcPts val="2880"/>
              </a:lnSpc>
            </a:pPr>
            <a:r>
              <a:rPr lang="en-US" dirty="0">
                <a:hlinkClick r:id="rId7" action="ppaction://hlinksldjump"/>
              </a:rPr>
              <a:t>Module 4: Sociological Imagination and the Economy</a:t>
            </a:r>
            <a:endParaRPr lang="en-US" dirty="0">
              <a:hlinkClick r:id="" action="ppaction://noaction"/>
            </a:endParaRPr>
          </a:p>
          <a:p>
            <a:pPr>
              <a:lnSpc>
                <a:spcPts val="2880"/>
              </a:lnSpc>
            </a:pPr>
            <a:r>
              <a:rPr lang="en-US" dirty="0">
                <a:hlinkClick r:id="" action="ppaction://noaction"/>
              </a:rPr>
              <a:t>Module 5: Political Process and Change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6648" y="4393459"/>
            <a:ext cx="9383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This PowerPoint does not cover every key term in Chapter 11. </a:t>
            </a:r>
          </a:p>
          <a:p>
            <a:pPr algn="ctr"/>
            <a:r>
              <a:rPr lang="en-US" sz="2400" dirty="0"/>
              <a:t>Please read your textbook to see what is not covered in the PowerPoint.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4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73"/>
    </mc:Choice>
    <mc:Fallback xmlns="">
      <p:transition spd="slow" advTm="45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64B18-5F90-4638-85AC-54C45FF2C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216E2-CED6-4AEE-9E7D-38D2CE65DA8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769D40-AC90-46F1-B41A-67B5A16E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3004"/>
            <a:ext cx="11061700" cy="781396"/>
          </a:xfrm>
        </p:spPr>
        <p:txBody>
          <a:bodyPr/>
          <a:lstStyle/>
          <a:p>
            <a:r>
              <a:rPr lang="en-US" dirty="0"/>
              <a:t>Points to Ponder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63AD0D-61C6-40A5-ACC6-E5DD8B0C36A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2900" y="1120441"/>
            <a:ext cx="11010900" cy="5138929"/>
          </a:xfrm>
        </p:spPr>
        <p:txBody>
          <a:bodyPr/>
          <a:lstStyle/>
          <a:p>
            <a:r>
              <a:rPr lang="en-US" dirty="0"/>
              <a:t>How are economics and politics intertwined?</a:t>
            </a:r>
          </a:p>
          <a:p>
            <a:r>
              <a:rPr lang="en-US" dirty="0"/>
              <a:t>What are key characteristics to predict your political engagement?</a:t>
            </a:r>
          </a:p>
          <a:p>
            <a:r>
              <a:rPr lang="en-US" dirty="0"/>
              <a:t>What social problems are associated with the political system?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87316" y="3299140"/>
            <a:ext cx="2549457" cy="254945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F246DBF-9BFC-C099-1C5F-9A50F40EEB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519376" y="3299140"/>
            <a:ext cx="2549457" cy="254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77"/>
    </mc:Choice>
    <mc:Fallback xmlns="">
      <p:transition spd="slow" advTm="37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Module 1: The Intersection of Economics and Politics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The Economics of Political Participation</a:t>
            </a:r>
          </a:p>
          <a:p>
            <a:pPr marL="0" indent="0">
              <a:buNone/>
            </a:pPr>
            <a:r>
              <a:rPr lang="en-US" sz="2000" i="1" dirty="0"/>
              <a:t>L.O. 11.1.1: Analyze the intersection of economics and politics as it relates to political participation.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90307"/>
            <a:ext cx="11010900" cy="4134293"/>
          </a:xfrm>
        </p:spPr>
        <p:txBody>
          <a:bodyPr>
            <a:normAutofit/>
          </a:bodyPr>
          <a:lstStyle/>
          <a:p>
            <a:r>
              <a:rPr lang="en-US" b="1" dirty="0"/>
              <a:t>Political Sociology:</a:t>
            </a:r>
            <a:r>
              <a:rPr lang="en-US" dirty="0"/>
              <a:t> the study of political groups, leadership, and power within society.  </a:t>
            </a:r>
          </a:p>
          <a:p>
            <a:r>
              <a:rPr lang="en-US" b="1" dirty="0"/>
              <a:t>Political Participation:</a:t>
            </a:r>
            <a:r>
              <a:rPr lang="en-US" dirty="0"/>
              <a:t> actions to support government or politicians. </a:t>
            </a:r>
          </a:p>
          <a:p>
            <a:r>
              <a:rPr lang="en-US" b="1" dirty="0"/>
              <a:t>Civic Participation: </a:t>
            </a:r>
            <a:r>
              <a:rPr lang="en-US" dirty="0"/>
              <a:t>individual and collective action to address issues of public concern.  </a:t>
            </a:r>
          </a:p>
          <a:p>
            <a:r>
              <a:rPr lang="en-US" b="1" dirty="0"/>
              <a:t>Political Consumerism: </a:t>
            </a:r>
            <a:r>
              <a:rPr lang="en-US" dirty="0"/>
              <a:t>choosing producers and products with the goal of changing ethical or objectionable institutional or market practices.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63"/>
    </mc:Choice>
    <mc:Fallback xmlns="">
      <p:transition spd="slow" advTm="110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Module 1: The Intersection of Economics and Politics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Women and Politics</a:t>
            </a:r>
          </a:p>
          <a:p>
            <a:pPr marL="0" indent="0">
              <a:buNone/>
            </a:pPr>
            <a:r>
              <a:rPr lang="en-US" sz="2000" i="1" dirty="0"/>
              <a:t>L.O. 11.1.2: Examine the political lives of women in the U.S.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84832"/>
            <a:ext cx="11010900" cy="4239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Political Socialization</a:t>
            </a:r>
          </a:p>
          <a:p>
            <a:r>
              <a:rPr lang="en-US" dirty="0"/>
              <a:t>Begins in the family and continues through school and into the workforce.</a:t>
            </a:r>
          </a:p>
          <a:p>
            <a:r>
              <a:rPr lang="en-US" dirty="0"/>
              <a:t>Long-term impact on political views and participation.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586814" y="3623284"/>
            <a:ext cx="2549457" cy="254945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9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76"/>
    </mc:Choice>
    <mc:Fallback xmlns="">
      <p:transition spd="slow" advTm="80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Module 1: The Intersection of Economics and Politics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Economics, Politics, and Climate Change</a:t>
            </a:r>
          </a:p>
          <a:p>
            <a:pPr marL="0" indent="0">
              <a:buNone/>
            </a:pPr>
            <a:r>
              <a:rPr lang="en-US" sz="2000" i="1" dirty="0"/>
              <a:t>L.O. 11.1.3: Explain how politics and economics are related to climate change.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97024"/>
            <a:ext cx="11010900" cy="4227576"/>
          </a:xfrm>
        </p:spPr>
        <p:txBody>
          <a:bodyPr>
            <a:normAutofit/>
          </a:bodyPr>
          <a:lstStyle/>
          <a:p>
            <a:r>
              <a:rPr lang="en-US" b="1" dirty="0"/>
              <a:t>Global Warming:</a:t>
            </a:r>
            <a:r>
              <a:rPr lang="en-US" dirty="0"/>
              <a:t> the rise in surface temperature on the planet. </a:t>
            </a:r>
            <a:endParaRPr lang="en-US" b="1" dirty="0"/>
          </a:p>
          <a:p>
            <a:r>
              <a:rPr lang="en-US" b="1" dirty="0"/>
              <a:t>Climate Change: </a:t>
            </a:r>
            <a:r>
              <a:rPr lang="en-US" dirty="0"/>
              <a:t>the weather impacts of the rising temperatures.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8835" y="3537101"/>
            <a:ext cx="2654761" cy="265476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6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83"/>
    </mc:Choice>
    <mc:Fallback xmlns="">
      <p:transition spd="slow" advTm="78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dirty="0"/>
              <a:t>Module 2: Structural Characteristics of Economics and Politics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Past and Present Economic Systems</a:t>
            </a:r>
          </a:p>
          <a:p>
            <a:pPr marL="0" indent="0">
              <a:buNone/>
            </a:pPr>
            <a:r>
              <a:rPr lang="en-US" sz="2000" i="1" dirty="0"/>
              <a:t>L.O. 11.2.1: Explain economic and political systems.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87217"/>
            <a:ext cx="11010900" cy="42373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Past and Present Types of Societies</a:t>
            </a:r>
          </a:p>
          <a:p>
            <a:r>
              <a:rPr lang="en-US" dirty="0"/>
              <a:t>Hunting and Gathering</a:t>
            </a:r>
          </a:p>
          <a:p>
            <a:r>
              <a:rPr lang="en-US" dirty="0"/>
              <a:t>Horticultural and Pastoral</a:t>
            </a:r>
          </a:p>
          <a:p>
            <a:r>
              <a:rPr lang="en-US" dirty="0"/>
              <a:t>Agricultural</a:t>
            </a:r>
          </a:p>
          <a:p>
            <a:r>
              <a:rPr lang="en-US" dirty="0"/>
              <a:t>Industrial</a:t>
            </a:r>
          </a:p>
          <a:p>
            <a:r>
              <a:rPr lang="en-US" dirty="0"/>
              <a:t>Post Industrial or Information 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3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2"/>
    </mc:Choice>
    <mc:Fallback xmlns="">
      <p:transition spd="slow" advTm="30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dirty="0"/>
              <a:t>Module 2: Structural Characteristics of Economics and Politics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Past and Present Economic Systems</a:t>
            </a:r>
          </a:p>
          <a:p>
            <a:pPr marL="0" indent="0">
              <a:buNone/>
            </a:pPr>
            <a:r>
              <a:rPr lang="en-US" sz="2000" i="1" dirty="0"/>
              <a:t>L.O. 11.2.1: Explain economic and political systems.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61556"/>
            <a:ext cx="11010900" cy="43392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Economic Systems:</a:t>
            </a:r>
            <a:r>
              <a:rPr lang="en-US" dirty="0"/>
              <a:t> a framework for the production and allocation of goods and services within a society. </a:t>
            </a:r>
          </a:p>
          <a:p>
            <a:r>
              <a:rPr lang="en-US" b="1" dirty="0"/>
              <a:t>Capitalism:</a:t>
            </a:r>
            <a:r>
              <a:rPr lang="en-US" dirty="0"/>
              <a:t> an economic and political system based on private control of the production and distribution of goods and services within a free market system. </a:t>
            </a:r>
          </a:p>
          <a:p>
            <a:r>
              <a:rPr lang="en-US" b="1" dirty="0"/>
              <a:t>Laissez-Faire Capitalism:</a:t>
            </a:r>
            <a:r>
              <a:rPr lang="en-US" dirty="0"/>
              <a:t> a system of free enterprise without government intervention. </a:t>
            </a:r>
          </a:p>
          <a:p>
            <a:r>
              <a:rPr lang="en-US" b="1" dirty="0"/>
              <a:t>Monopolies:</a:t>
            </a:r>
            <a:r>
              <a:rPr lang="en-US" dirty="0"/>
              <a:t> possessing near or complete control of commodities or production of goods and services. </a:t>
            </a:r>
          </a:p>
          <a:p>
            <a:r>
              <a:rPr lang="en-US" b="1" dirty="0"/>
              <a:t>Socialism:</a:t>
            </a:r>
            <a:r>
              <a:rPr lang="en-US" dirty="0"/>
              <a:t> an economic and political system based on the cooperative management of the production and distribution of goods and services by citizens within a democratic government. </a:t>
            </a:r>
          </a:p>
          <a:p>
            <a:r>
              <a:rPr lang="en-US" b="1" dirty="0"/>
              <a:t>Communism: </a:t>
            </a:r>
            <a:r>
              <a:rPr lang="en-US" dirty="0"/>
              <a:t>an economic and political system based on the ownership and regulation of all of the production and distribution of goods and services by the government. </a:t>
            </a:r>
          </a:p>
          <a:p>
            <a:r>
              <a:rPr lang="en-US" b="1" dirty="0"/>
              <a:t>Totalitarian:</a:t>
            </a:r>
            <a:r>
              <a:rPr lang="en-US" dirty="0"/>
              <a:t> a state-controlled government holding all authority over public and private lives.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 United Instructors &amp; Textbook Authors Co-op - SociologicalYOU - ISBN 978-1-64007-406-4 - All Rights Reserved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7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20"/>
    </mc:Choice>
    <mc:Fallback xmlns="">
      <p:transition spd="slow" advTm="83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itle Slides 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D135A048-FD12-457C-ACDD-50816C5975C3}"/>
    </a:ext>
  </a:extLst>
</a:theme>
</file>

<file path=ppt/theme/theme2.xml><?xml version="1.0" encoding="utf-8"?>
<a:theme xmlns:a="http://schemas.openxmlformats.org/drawingml/2006/main" name="MainContentSlide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3A2C2190-D08A-4283-804E-71B2438C6D47}"/>
    </a:ext>
  </a:extLst>
</a:theme>
</file>

<file path=ppt/theme/theme3.xml><?xml version="1.0" encoding="utf-8"?>
<a:theme xmlns:a="http://schemas.openxmlformats.org/drawingml/2006/main" name="DeviderSlide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AFA4F27D-1AE6-4612-BA4B-522E9B340ECB}"/>
    </a:ext>
  </a:extLst>
</a:theme>
</file>

<file path=ppt/theme/theme4.xml><?xml version="1.0" encoding="utf-8"?>
<a:theme xmlns:a="http://schemas.openxmlformats.org/drawingml/2006/main" name="ImageDescriptionAppendixSlide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A37D12EA-6B63-4436-BF59-D406A4F14DF2}"/>
    </a:ext>
  </a:extLst>
</a:theme>
</file>

<file path=ppt/theme/theme5.xml><?xml version="1.0" encoding="utf-8"?>
<a:theme xmlns:a="http://schemas.openxmlformats.org/drawingml/2006/main" name="Closing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77398BFA-C190-4F5B-929C-BBC09D0FA3C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 WideScreen Custom Template</Template>
  <TotalTime>3548</TotalTime>
  <Words>1955</Words>
  <Application>Microsoft Macintosh PowerPoint</Application>
  <PresentationFormat>Widescreen</PresentationFormat>
  <Paragraphs>206</Paragraphs>
  <Slides>25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Open Sans</vt:lpstr>
      <vt:lpstr>Title Slides Master</vt:lpstr>
      <vt:lpstr>MainContentSlideMaster</vt:lpstr>
      <vt:lpstr>DeviderSlideMaster</vt:lpstr>
      <vt:lpstr>ImageDescriptionAppendixSlideMaster</vt:lpstr>
      <vt:lpstr>ClosingMaster</vt:lpstr>
      <vt:lpstr>SociologicalYOU  </vt:lpstr>
      <vt:lpstr>Chapter 11</vt:lpstr>
      <vt:lpstr>Modules</vt:lpstr>
      <vt:lpstr>Points to Ponder</vt:lpstr>
      <vt:lpstr>Module 1: The Intersection of Economics and Politics</vt:lpstr>
      <vt:lpstr>Module 1: The Intersection of Economics and Politics</vt:lpstr>
      <vt:lpstr>Module 1: The Intersection of Economics and Politics</vt:lpstr>
      <vt:lpstr>Module 2: Structural Characteristics of Economics and Politics</vt:lpstr>
      <vt:lpstr>Module 2: Structural Characteristics of Economics and Politics</vt:lpstr>
      <vt:lpstr>Module 2: Structural Characteristics of Economics and Politics</vt:lpstr>
      <vt:lpstr>Module 2: Structural Characteristics of Economics and Politics</vt:lpstr>
      <vt:lpstr>Module 2: Structural Characteristics of Economics and Politics</vt:lpstr>
      <vt:lpstr>Module 3: Social Problems in Politics</vt:lpstr>
      <vt:lpstr>Figure 11.3.1: Illinois Congressional District 4</vt:lpstr>
      <vt:lpstr>Module 3: Social Problems in Politics</vt:lpstr>
      <vt:lpstr>Module 3: Social Problems in Politics</vt:lpstr>
      <vt:lpstr>Module 3: Social Problems in Politics</vt:lpstr>
      <vt:lpstr>Module 4: Sociological Imagination and the Economy</vt:lpstr>
      <vt:lpstr>Table 11.4.1: Outsourcing vs. Offshoring</vt:lpstr>
      <vt:lpstr>Module 4: Sociological Imagination and the Economy</vt:lpstr>
      <vt:lpstr>Module 5: The Political Process and Change</vt:lpstr>
      <vt:lpstr>PowerPoint Presentation</vt:lpstr>
      <vt:lpstr>Accessibility Content: Text Alternatives for Images</vt:lpstr>
      <vt:lpstr>Illinois Congressional District 4 – Text Alternative</vt:lpstr>
      <vt:lpstr>Outsourcing vs. Offshoring – Text Alternative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Sociology: A Brief Introduction, 13th edition</dc:title>
  <dc:creator>Windows User</dc:creator>
  <cp:lastModifiedBy>Hovanec-Carey, Amber</cp:lastModifiedBy>
  <cp:revision>127</cp:revision>
  <dcterms:created xsi:type="dcterms:W3CDTF">2019-12-23T09:26:56Z</dcterms:created>
  <dcterms:modified xsi:type="dcterms:W3CDTF">2023-08-04T15:54:20Z</dcterms:modified>
</cp:coreProperties>
</file>