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4.xml" ContentType="application/vnd.openxmlformats-officedocument.theme+xml"/>
  <Override PartName="/ppt/slideLayouts/slideLayout2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3" r:id="rId2"/>
    <p:sldMasterId id="2147483690" r:id="rId3"/>
    <p:sldMasterId id="2147483693" r:id="rId4"/>
    <p:sldMasterId id="2147483676" r:id="rId5"/>
  </p:sldMasterIdLst>
  <p:notesMasterIdLst>
    <p:notesMasterId r:id="rId32"/>
  </p:notesMasterIdLst>
  <p:handoutMasterIdLst>
    <p:handoutMasterId r:id="rId33"/>
  </p:handoutMasterIdLst>
  <p:sldIdLst>
    <p:sldId id="329" r:id="rId6"/>
    <p:sldId id="258" r:id="rId7"/>
    <p:sldId id="263" r:id="rId8"/>
    <p:sldId id="264" r:id="rId9"/>
    <p:sldId id="272" r:id="rId10"/>
    <p:sldId id="299" r:id="rId11"/>
    <p:sldId id="301" r:id="rId12"/>
    <p:sldId id="278" r:id="rId13"/>
    <p:sldId id="302" r:id="rId14"/>
    <p:sldId id="303" r:id="rId15"/>
    <p:sldId id="277" r:id="rId16"/>
    <p:sldId id="280" r:id="rId17"/>
    <p:sldId id="281" r:id="rId18"/>
    <p:sldId id="292" r:id="rId19"/>
    <p:sldId id="282" r:id="rId20"/>
    <p:sldId id="283" r:id="rId21"/>
    <p:sldId id="275" r:id="rId22"/>
    <p:sldId id="306" r:id="rId23"/>
    <p:sldId id="295" r:id="rId24"/>
    <p:sldId id="276" r:id="rId25"/>
    <p:sldId id="284" r:id="rId26"/>
    <p:sldId id="285" r:id="rId27"/>
    <p:sldId id="270" r:id="rId28"/>
    <p:sldId id="268" r:id="rId29"/>
    <p:sldId id="322" r:id="rId30"/>
    <p:sldId id="32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ovanec-Carey, Amber" initials="HA" lastIdx="16" clrIdx="0">
    <p:extLst>
      <p:ext uri="{19B8F6BF-5375-455C-9EA6-DF929625EA0E}">
        <p15:presenceInfo xmlns:p15="http://schemas.microsoft.com/office/powerpoint/2012/main" userId="S::amber.j.carey@tcu.edu::25a14beb-4a74-4b05-8108-603cad940eb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9AFCD"/>
    <a:srgbClr val="92BF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422" autoAdjust="0"/>
    <p:restoredTop sz="94660"/>
  </p:normalViewPr>
  <p:slideViewPr>
    <p:cSldViewPr snapToGrid="0" showGuides="1">
      <p:cViewPr varScale="1">
        <p:scale>
          <a:sx n="119" d="100"/>
          <a:sy n="119" d="100"/>
        </p:scale>
        <p:origin x="208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71" d="100"/>
          <a:sy n="71" d="100"/>
        </p:scale>
        <p:origin x="3372" y="4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commentAuthors" Target="comment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presProps" Target="pres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8D0F3CD-A4FA-43A2-B5AE-37ECAC118A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D2C850-3AB9-442E-895B-158D0B6008C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E8F78F-3CEA-4824-82CE-5B60F179032B}" type="datetimeFigureOut">
              <a:rPr lang="en-US" smtClean="0"/>
              <a:t>8/4/23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2A41B4-7949-46E1-BF03-501A93A42CC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7D7FD2E-F7EB-447C-9ED5-5FD1B110E7C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DBEC4-F40A-4127-8BC9-5DDC2C6D0B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01440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A4ACC5-07E7-4884-B7F1-BE76AB332569}" type="datetimeFigureOut">
              <a:rPr lang="en-US" smtClean="0"/>
              <a:t>8/4/23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B86D59-FD02-4A60-89D0-23361045E7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34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C45C5B06-177A-4F27-AB86-8B7ED5E2FB37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87FA6E3-2B38-4D8E-8275-8D7ABE0A3AF9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">
            <a:extLst>
              <a:ext uri="{FF2B5EF4-FFF2-40B4-BE49-F238E27FC236}">
                <a16:creationId xmlns:a16="http://schemas.microsoft.com/office/drawing/2014/main" id="{637B987C-F73D-4A6C-9D45-935100FF58D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  <a:effectLst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8" name="Subtitle">
            <a:extLst>
              <a:ext uri="{FF2B5EF4-FFF2-40B4-BE49-F238E27FC236}">
                <a16:creationId xmlns:a16="http://schemas.microsoft.com/office/drawing/2014/main" id="{498CACB0-F0FD-499B-A972-575E5F33CFC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9" name="Text Placeholder">
            <a:extLst>
              <a:ext uri="{FF2B5EF4-FFF2-40B4-BE49-F238E27FC236}">
                <a16:creationId xmlns:a16="http://schemas.microsoft.com/office/drawing/2014/main" id="{B9829546-4A1E-428A-8949-001AD052965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E9B3F09D-2E4F-4700-8259-2EAB82919C56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F09DC597-74DE-4A98-956E-081C44245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33D5C6D8-7630-4F37-BDFB-49220B025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8021876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mpariso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Title">
            <a:extLst>
              <a:ext uri="{FF2B5EF4-FFF2-40B4-BE49-F238E27FC236}">
                <a16:creationId xmlns:a16="http://schemas.microsoft.com/office/drawing/2014/main" id="{7844DE21-488B-482E-A0E5-43C04BE3DB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1" name="Content Placeholder 1">
            <a:extLst>
              <a:ext uri="{FF2B5EF4-FFF2-40B4-BE49-F238E27FC236}">
                <a16:creationId xmlns:a16="http://schemas.microsoft.com/office/drawing/2014/main" id="{3FFDA9D9-8A70-49EE-8919-306CEDDD4AAE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533469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Appendix Link">
            <a:extLst>
              <a:ext uri="{FF2B5EF4-FFF2-40B4-BE49-F238E27FC236}">
                <a16:creationId xmlns:a16="http://schemas.microsoft.com/office/drawing/2014/main" id="{8DA8E396-49CB-44B6-819A-0F704E1CCDB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3" name="Image Credit">
            <a:extLst>
              <a:ext uri="{FF2B5EF4-FFF2-40B4-BE49-F238E27FC236}">
                <a16:creationId xmlns:a16="http://schemas.microsoft.com/office/drawing/2014/main" id="{37CDDB7F-E26B-456C-BE9A-6CED941184C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C2496F98-2786-4FD9-B946-2973B237BBFB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5935287" y="1104900"/>
            <a:ext cx="5418513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5" name="Slide Number Placeholder 4">
            <a:extLst>
              <a:ext uri="{FF2B5EF4-FFF2-40B4-BE49-F238E27FC236}">
                <a16:creationId xmlns:a16="http://schemas.microsoft.com/office/drawing/2014/main" id="{3B914D7B-3921-44F3-90B0-3D1F3314C3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0441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One Second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Title">
            <a:extLst>
              <a:ext uri="{FF2B5EF4-FFF2-40B4-BE49-F238E27FC236}">
                <a16:creationId xmlns:a16="http://schemas.microsoft.com/office/drawing/2014/main" id="{415C26B4-3443-449C-9F2E-F2E3E8BDCE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448D8777-4D3A-4177-AD9A-61E296AE98AC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899" y="1120441"/>
            <a:ext cx="7429501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Appendix Link">
            <a:extLst>
              <a:ext uri="{FF2B5EF4-FFF2-40B4-BE49-F238E27FC236}">
                <a16:creationId xmlns:a16="http://schemas.microsoft.com/office/drawing/2014/main" id="{98656C90-4C0E-47C4-9D09-617B0303AAF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9" name="Image Credit">
            <a:extLst>
              <a:ext uri="{FF2B5EF4-FFF2-40B4-BE49-F238E27FC236}">
                <a16:creationId xmlns:a16="http://schemas.microsoft.com/office/drawing/2014/main" id="{C2D3C801-9FA0-402A-8F2A-AE08F92D06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9FEDD192-24E1-45C4-959C-03FD1B98BD7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7971905" y="1104900"/>
            <a:ext cx="3381895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F134E337-0864-49F8-B04B-AEDD2F491E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9481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with Third as Acc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Title">
            <a:extLst>
              <a:ext uri="{FF2B5EF4-FFF2-40B4-BE49-F238E27FC236}">
                <a16:creationId xmlns:a16="http://schemas.microsoft.com/office/drawing/2014/main" id="{E4050B75-5B69-4976-9427-B09D8EE2729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12" name="Content Placeholder 1">
            <a:extLst>
              <a:ext uri="{FF2B5EF4-FFF2-40B4-BE49-F238E27FC236}">
                <a16:creationId xmlns:a16="http://schemas.microsoft.com/office/drawing/2014/main" id="{4F3F781D-4072-4E74-8A1F-1A6786F81EE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1">
            <a:extLst>
              <a:ext uri="{FF2B5EF4-FFF2-40B4-BE49-F238E27FC236}">
                <a16:creationId xmlns:a16="http://schemas.microsoft.com/office/drawing/2014/main" id="{369C879D-0D69-46DE-8D97-54EA42117461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7221682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31E73CC8-867C-4623-A9FB-097AFAA32C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Content Placeholder 1">
            <a:extLst>
              <a:ext uri="{FF2B5EF4-FFF2-40B4-BE49-F238E27FC236}">
                <a16:creationId xmlns:a16="http://schemas.microsoft.com/office/drawing/2014/main" id="{3E7E735B-7F33-4631-9D2C-7C0EB6962446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7730836" y="3749918"/>
            <a:ext cx="3622964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Appendix Link">
            <a:extLst>
              <a:ext uri="{FF2B5EF4-FFF2-40B4-BE49-F238E27FC236}">
                <a16:creationId xmlns:a16="http://schemas.microsoft.com/office/drawing/2014/main" id="{D4A5802D-DACA-4B0B-B0F2-3BAD150159E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7" name="Image Credit">
            <a:extLst>
              <a:ext uri="{FF2B5EF4-FFF2-40B4-BE49-F238E27FC236}">
                <a16:creationId xmlns:a16="http://schemas.microsoft.com/office/drawing/2014/main" id="{00564C44-0701-495B-82F9-DF5034D23E2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740133" y="6584649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</p:spTree>
    <p:extLst>
      <p:ext uri="{BB962C8B-B14F-4D97-AF65-F5344CB8AC3E}">
        <p14:creationId xmlns:p14="http://schemas.microsoft.com/office/powerpoint/2010/main" val="5888831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D06EFEA8-8F6F-4F0F-86C4-DE2783E25D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21921"/>
            <a:ext cx="11010900" cy="79247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E7B5D86E-78EB-4740-A069-EC533B6F2F2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093831"/>
            <a:ext cx="11010900" cy="6124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A240936-B42A-44CF-BB38-220E7984C85D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" y="1887617"/>
            <a:ext cx="11010900" cy="649138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F9269989-FCAE-4B71-AF9E-A05D787DEC64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" y="2718065"/>
            <a:ext cx="11010900" cy="673100"/>
          </a:xfrm>
        </p:spPr>
        <p:txBody>
          <a:bodyPr>
            <a:noAutofit/>
          </a:bodyPr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3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11E7D70B-55BD-4D44-8757-C9111C895DAA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357247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4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5902B204-DB00-484F-9DD2-D850F2BFBF46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" y="4452285"/>
            <a:ext cx="11010900" cy="6985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5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Content Placeholder 6">
            <a:extLst>
              <a:ext uri="{FF2B5EF4-FFF2-40B4-BE49-F238E27FC236}">
                <a16:creationId xmlns:a16="http://schemas.microsoft.com/office/drawing/2014/main" id="{5F8C0F0C-7B80-4D0B-B3AC-EA008C38CB56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342900" y="5332096"/>
            <a:ext cx="11010900" cy="733425"/>
          </a:xfrm>
        </p:spPr>
        <p:txBody>
          <a:bodyPr/>
          <a:lstStyle>
            <a:lvl1pPr>
              <a:defRPr sz="2400" b="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en-US" dirty="0"/>
              <a:t>Slide Content 6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6" name="Slide Number Placeholder 4">
            <a:extLst>
              <a:ext uri="{FF2B5EF4-FFF2-40B4-BE49-F238E27FC236}">
                <a16:creationId xmlns:a16="http://schemas.microsoft.com/office/drawing/2014/main" id="{05D9504C-1253-4D88-9693-98529AD17F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Appendix Link">
            <a:extLst>
              <a:ext uri="{FF2B5EF4-FFF2-40B4-BE49-F238E27FC236}">
                <a16:creationId xmlns:a16="http://schemas.microsoft.com/office/drawing/2014/main" id="{DE50183A-4AA3-4AEB-AB6E-531EC58FB97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161827" y="6338164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8" name="Footer Placeholder 3">
            <a:extLst>
              <a:ext uri="{FF2B5EF4-FFF2-40B4-BE49-F238E27FC236}">
                <a16:creationId xmlns:a16="http://schemas.microsoft.com/office/drawing/2014/main" id="{A3D072B7-D07D-4636-901E-85C33FE2EEE7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6879146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Main Plac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4FF8A0-D838-4B60-A6EE-7BD83A1206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B6EE20-5767-4F2B-A6E9-8C84187EE8C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EDA89-C2F5-4748-8B4A-06BF10B9D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E401B71D-64BE-400D-B66B-879CBB2FFE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169988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6D0F6D6D-CA27-4725-8DEA-3294B0FC0C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69988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0C54000B-F9C2-44A1-A51C-1B37EE2CCA0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169988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F41E9A02-90F1-4CF2-9F90-FEEE42E86B9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69988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29" name="Text Placeholder 7">
            <a:extLst>
              <a:ext uri="{FF2B5EF4-FFF2-40B4-BE49-F238E27FC236}">
                <a16:creationId xmlns:a16="http://schemas.microsoft.com/office/drawing/2014/main" id="{9A7109A0-0790-4AE2-B051-F7511A29D3A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169988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E0BA8597-464F-4916-B444-1D883ACFE18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4241" y="111806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7CB3DD70-86A3-463D-B0EC-0A0A460F037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241" y="194740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18C599F2-041F-49F0-8862-94B4C65C36E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94241" y="277674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3320D77A-4CF6-4ADA-9880-79036A8BE5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494241" y="3606082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AC865366-8F58-469A-98DF-069FBDCC741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94241" y="4441289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35" name="Text Placeholder 28">
            <a:extLst>
              <a:ext uri="{FF2B5EF4-FFF2-40B4-BE49-F238E27FC236}">
                <a16:creationId xmlns:a16="http://schemas.microsoft.com/office/drawing/2014/main" id="{37044D5B-7847-43F0-A760-97C5B850DA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83756" y="1118062"/>
            <a:ext cx="621792" cy="621792"/>
          </a:xfrm>
          <a:prstGeom prst="ellipse">
            <a:avLst/>
          </a:prstGeom>
          <a:solidFill>
            <a:schemeClr val="bg2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6" name="Text Placeholder 28">
            <a:extLst>
              <a:ext uri="{FF2B5EF4-FFF2-40B4-BE49-F238E27FC236}">
                <a16:creationId xmlns:a16="http://schemas.microsoft.com/office/drawing/2014/main" id="{B40A108B-599F-4130-B30D-4F181DE8891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83756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7" name="Text Placeholder 28">
            <a:extLst>
              <a:ext uri="{FF2B5EF4-FFF2-40B4-BE49-F238E27FC236}">
                <a16:creationId xmlns:a16="http://schemas.microsoft.com/office/drawing/2014/main" id="{F873B1F5-B35A-44F6-8170-D402D8E905B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83756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8" name="Text Placeholder 28">
            <a:extLst>
              <a:ext uri="{FF2B5EF4-FFF2-40B4-BE49-F238E27FC236}">
                <a16:creationId xmlns:a16="http://schemas.microsoft.com/office/drawing/2014/main" id="{3DA33617-34F6-40A8-A3E7-B9CA5FF787B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83756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39" name="Text Placeholder 28">
            <a:extLst>
              <a:ext uri="{FF2B5EF4-FFF2-40B4-BE49-F238E27FC236}">
                <a16:creationId xmlns:a16="http://schemas.microsoft.com/office/drawing/2014/main" id="{6DD1E013-BD12-4ACA-A700-90CE8EC1538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83756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0" name="Text Placeholder 28">
            <a:extLst>
              <a:ext uri="{FF2B5EF4-FFF2-40B4-BE49-F238E27FC236}">
                <a16:creationId xmlns:a16="http://schemas.microsoft.com/office/drawing/2014/main" id="{E4BE7B35-FD78-4D63-8A6D-524BD7F83601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5710667" y="1118062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14E337E2-D0A1-42DF-AB20-46A0BD300DC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710667" y="194886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2" name="Text Placeholder 28">
            <a:extLst>
              <a:ext uri="{FF2B5EF4-FFF2-40B4-BE49-F238E27FC236}">
                <a16:creationId xmlns:a16="http://schemas.microsoft.com/office/drawing/2014/main" id="{6A1CD9EE-AEA8-4BC4-8CD2-D9BD4B8E982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710667" y="2779676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3" name="Text Placeholder 28">
            <a:extLst>
              <a:ext uri="{FF2B5EF4-FFF2-40B4-BE49-F238E27FC236}">
                <a16:creationId xmlns:a16="http://schemas.microsoft.com/office/drawing/2014/main" id="{81DD05A1-2424-4D49-AD24-0F083F1AD58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5710667" y="3610483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4" name="Text Placeholder 28">
            <a:extLst>
              <a:ext uri="{FF2B5EF4-FFF2-40B4-BE49-F238E27FC236}">
                <a16:creationId xmlns:a16="http://schemas.microsoft.com/office/drawing/2014/main" id="{C034AD36-9C7E-4A18-B581-9466F90D559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5710667" y="4441289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5" name="Text Placeholder 7">
            <a:extLst>
              <a:ext uri="{FF2B5EF4-FFF2-40B4-BE49-F238E27FC236}">
                <a16:creationId xmlns:a16="http://schemas.microsoft.com/office/drawing/2014/main" id="{1B471233-5CFB-4BA7-A061-B82E05BACD1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1169988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6" name="Text Placeholder 7">
            <a:extLst>
              <a:ext uri="{FF2B5EF4-FFF2-40B4-BE49-F238E27FC236}">
                <a16:creationId xmlns:a16="http://schemas.microsoft.com/office/drawing/2014/main" id="{298DD251-0F9C-4106-B6C6-5508408D2C00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6494241" y="5272095"/>
            <a:ext cx="4135659" cy="623888"/>
          </a:xfrm>
        </p:spPr>
        <p:txBody>
          <a:bodyPr lIns="91440" anchor="ctr">
            <a:noAutofit/>
          </a:bodyPr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Type in item</a:t>
            </a:r>
          </a:p>
        </p:txBody>
      </p:sp>
      <p:sp>
        <p:nvSpPr>
          <p:cNvPr id="47" name="Text Placeholder 28">
            <a:extLst>
              <a:ext uri="{FF2B5EF4-FFF2-40B4-BE49-F238E27FC236}">
                <a16:creationId xmlns:a16="http://schemas.microsoft.com/office/drawing/2014/main" id="{5F35A2F1-543F-4329-BCF3-3D362C93A32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83756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  <p:sp>
        <p:nvSpPr>
          <p:cNvPr id="48" name="Text Placeholder 28">
            <a:extLst>
              <a:ext uri="{FF2B5EF4-FFF2-40B4-BE49-F238E27FC236}">
                <a16:creationId xmlns:a16="http://schemas.microsoft.com/office/drawing/2014/main" id="{5E22F451-6211-4A5F-8ADB-BC8288F748B6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5710667" y="5272095"/>
            <a:ext cx="621792" cy="621792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txBody>
          <a:bodyPr lIns="0" rIns="0" anchor="ctr" anchorCtr="0">
            <a:noAutofit/>
          </a:bodyPr>
          <a:lstStyle>
            <a:lvl1pPr marL="0" indent="0" algn="ctr">
              <a:buNone/>
              <a:defRPr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124008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1FA2D9-F7BD-4211-A796-1DDD2AA85F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74179"/>
            <a:ext cx="11010900" cy="84022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5B4E4F-5DFF-4FB9-BA6E-EAFBD5B3F42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42900" y="1104900"/>
            <a:ext cx="11010900" cy="521969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20170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8DDAE9C-42BE-4BB2-8F3A-DE2F9D112F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F83A74-A20C-4111-92D3-524315B21A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F8AE1-DBE8-448D-BA04-D7C770AA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B93668-25A7-4CA8-BE5B-F8611CDFF273}" type="datetimeFigureOut">
              <a:rPr lang="en-US" smtClean="0"/>
              <a:t>8/4/23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63DCBC-7B21-4A5F-9FEA-51AA1FC75C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F860A-8160-4028-AB73-E87066405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11DAADB-846C-4EC1-8054-AAA4FCB329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5218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29988-389F-43AF-9EA3-ABB25DA0E3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14" y="1948061"/>
            <a:ext cx="9654604" cy="685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BF75A12-B7C1-4EFA-9CF8-70E48D3E842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E72036F-F74C-4B34-9C9B-70331A7CD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5897919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sc.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C0F72-21D8-498E-819A-9CE64DFF3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34B05D-6154-4B36-93B1-FECD88ED87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76DD7C-BC36-4310-87E6-8F2114B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Text Placeholder">
            <a:extLst>
              <a:ext uri="{FF2B5EF4-FFF2-40B4-BE49-F238E27FC236}">
                <a16:creationId xmlns:a16="http://schemas.microsoft.com/office/drawing/2014/main" id="{D60051B7-F9B7-40FA-9225-574EEBBC0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6565240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125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/Cover-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5">
            <a:extLst>
              <a:ext uri="{FF2B5EF4-FFF2-40B4-BE49-F238E27FC236}">
                <a16:creationId xmlns:a16="http://schemas.microsoft.com/office/drawing/2014/main" id="{FB753C1F-51E3-4F0F-8790-B06911C57CA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08295" y="1222375"/>
            <a:ext cx="5183605" cy="51403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7B9584-2777-45CB-8CA1-F27346949515}"/>
              </a:ext>
            </a:extLst>
          </p:cNvPr>
          <p:cNvSpPr/>
          <p:nvPr userDrawn="1"/>
        </p:nvSpPr>
        <p:spPr>
          <a:xfrm>
            <a:off x="1" y="2026302"/>
            <a:ext cx="6047054" cy="35324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3E5DA04-4AE0-448B-8766-5958D2B4C46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7700" y="2456621"/>
            <a:ext cx="5111656" cy="972380"/>
          </a:xfrm>
          <a:prstGeom prst="rect">
            <a:avLst/>
          </a:prstGeom>
          <a:effectLst/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600" b="1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ubtitle">
            <a:extLst>
              <a:ext uri="{FF2B5EF4-FFF2-40B4-BE49-F238E27FC236}">
                <a16:creationId xmlns:a16="http://schemas.microsoft.com/office/drawing/2014/main" id="{0C489475-9735-4345-B9E0-1BC83E24DD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7700" y="3614345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Presentation Subtitle</a:t>
            </a:r>
          </a:p>
        </p:txBody>
      </p:sp>
      <p:sp>
        <p:nvSpPr>
          <p:cNvPr id="10" name="Text Placeholder">
            <a:extLst>
              <a:ext uri="{FF2B5EF4-FFF2-40B4-BE49-F238E27FC236}">
                <a16:creationId xmlns:a16="http://schemas.microsoft.com/office/drawing/2014/main" id="{9CE990C7-99F1-482F-8F7C-04D45F2C1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7700" y="4409814"/>
            <a:ext cx="5111656" cy="57618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spcBef>
                <a:spcPts val="0"/>
              </a:spcBef>
              <a:defRPr sz="1600" b="0">
                <a:solidFill>
                  <a:schemeClr val="bg2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Extra Text</a:t>
            </a:r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6AC2A749-AF65-460D-AEB0-06763C138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CBFD8D07-FE5F-4140-9762-B9DF6E5B3E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4224501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One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994AB-2C62-45E6-8793-F7AF31211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361091-651D-4533-AC4A-C7ABEB81C8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97EF7-2656-4F56-BECD-27B9286EB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Content Placeholder 1">
            <a:extLst>
              <a:ext uri="{FF2B5EF4-FFF2-40B4-BE49-F238E27FC236}">
                <a16:creationId xmlns:a16="http://schemas.microsoft.com/office/drawing/2014/main" id="{FCF44487-9C40-46B2-B724-C5969AB96EAC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899" y="1090045"/>
            <a:ext cx="11020425" cy="507993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Return to main slide Link 2">
            <a:extLst>
              <a:ext uri="{FF2B5EF4-FFF2-40B4-BE49-F238E27FC236}">
                <a16:creationId xmlns:a16="http://schemas.microsoft.com/office/drawing/2014/main" id="{A7038EFA-C2FA-42E1-A50A-2B7DBCD35B3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236326" y="6234219"/>
            <a:ext cx="2959779" cy="228600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684084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ppendix-Two Comparison Placeholders With Identifi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EB5BE-7C10-4829-9DBA-9D4F61E90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39B1845-78EF-40DE-83ED-A1D3FB5972B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4F761-EAE9-406A-B07F-0C4E2DB17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5" name="Return to main slide Link 1">
            <a:extLst>
              <a:ext uri="{FF2B5EF4-FFF2-40B4-BE49-F238E27FC236}">
                <a16:creationId xmlns:a16="http://schemas.microsoft.com/office/drawing/2014/main" id="{7B87FAE4-C3D8-48D6-9640-D0A562C7049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68760" y="1059828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  <p:sp>
        <p:nvSpPr>
          <p:cNvPr id="6" name="Image Identifier 1">
            <a:extLst>
              <a:ext uri="{FF2B5EF4-FFF2-40B4-BE49-F238E27FC236}">
                <a16:creationId xmlns:a16="http://schemas.microsoft.com/office/drawing/2014/main" id="{E098B4A2-3A6D-436E-B080-7A853EBCD46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5125" y="1410562"/>
            <a:ext cx="5267788" cy="39211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1</a:t>
            </a: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CF76528A-0B54-42E0-8A84-A576B20BC36E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" y="1933304"/>
            <a:ext cx="5267788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Image Identifier 2">
            <a:extLst>
              <a:ext uri="{FF2B5EF4-FFF2-40B4-BE49-F238E27FC236}">
                <a16:creationId xmlns:a16="http://schemas.microsoft.com/office/drawing/2014/main" id="{A0CFEDBD-C1C4-408C-9324-5C4E7B06E2A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161266" y="1410562"/>
            <a:ext cx="5195285" cy="39319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Image Identifier 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52C5C-2E42-4B37-9762-3572308A545C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6169981" y="1933304"/>
            <a:ext cx="5193343" cy="411331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Slide Content 2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Return to main slide Link 2">
            <a:extLst>
              <a:ext uri="{FF2B5EF4-FFF2-40B4-BE49-F238E27FC236}">
                <a16:creationId xmlns:a16="http://schemas.microsoft.com/office/drawing/2014/main" id="{96658CA6-AEBF-48F4-AE70-59DECBFA6A1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05672" y="6207616"/>
            <a:ext cx="4854481" cy="228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lang="en-US" sz="1200" dirty="0"/>
            </a:lvl1pPr>
          </a:lstStyle>
          <a:p>
            <a:pPr lvl="0" algn="ctr"/>
            <a:r>
              <a:rPr lang="en-US" dirty="0"/>
              <a:t>Return to parent-slide containing images.</a:t>
            </a:r>
          </a:p>
        </p:txBody>
      </p:sp>
    </p:spTree>
    <p:extLst>
      <p:ext uri="{BB962C8B-B14F-4D97-AF65-F5344CB8AC3E}">
        <p14:creationId xmlns:p14="http://schemas.microsoft.com/office/powerpoint/2010/main" val="346745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DB7306-3C80-4381-957D-CA6C3F07F57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E28FDF5-4F46-4378-9126-19B08F8EFC47}"/>
              </a:ext>
            </a:extLst>
          </p:cNvPr>
          <p:cNvGrpSpPr/>
          <p:nvPr userDrawn="1"/>
        </p:nvGrpSpPr>
        <p:grpSpPr>
          <a:xfrm>
            <a:off x="2797812" y="1313206"/>
            <a:ext cx="6596378" cy="4275762"/>
            <a:chOff x="2797811" y="1617940"/>
            <a:chExt cx="6596378" cy="4275762"/>
          </a:xfrm>
        </p:grpSpPr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5BA3BBE-32CC-462D-91E8-FC64C1FB68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088451" y="1617940"/>
              <a:ext cx="6015097" cy="176688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637F315-B82F-4135-A475-B28513824A1C}"/>
                </a:ext>
              </a:extLst>
            </p:cNvPr>
            <p:cNvSpPr txBox="1"/>
            <p:nvPr userDrawn="1"/>
          </p:nvSpPr>
          <p:spPr>
            <a:xfrm>
              <a:off x="2797811" y="4199686"/>
              <a:ext cx="659637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0" i="0" kern="1200" dirty="0"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Connecting sociology </a:t>
              </a:r>
              <a:r>
                <a:rPr lang="en-US" sz="3200" b="0" i="0" kern="1200">
                  <a:solidFill>
                    <a:schemeClr val="tx2">
                      <a:lumMod val="65000"/>
                      <a:lumOff val="35000"/>
                    </a:schemeClr>
                  </a:solidFill>
                  <a:effectLst/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rPr>
                <a:t>and YOU!</a:t>
              </a:r>
              <a:endParaRPr lang="en-US" sz="3200" b="0" i="0" kern="1200" dirty="0">
                <a:solidFill>
                  <a:schemeClr val="tx2">
                    <a:lumMod val="65000"/>
                    <a:lumOff val="35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0F5DE52-CD33-4CA4-A40E-6F59242865DD}"/>
                </a:ext>
              </a:extLst>
            </p:cNvPr>
            <p:cNvSpPr txBox="1"/>
            <p:nvPr userDrawn="1"/>
          </p:nvSpPr>
          <p:spPr>
            <a:xfrm>
              <a:off x="3353296" y="5370482"/>
              <a:ext cx="54854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 err="1">
                  <a:solidFill>
                    <a:schemeClr val="bg2">
                      <a:lumMod val="50000"/>
                    </a:schemeClr>
                  </a:solidFill>
                </a:rPr>
                <a:t>www.sociologicalyou.com</a:t>
              </a:r>
              <a:endParaRPr lang="en-US" sz="2800" b="0" i="0" kern="1200" dirty="0">
                <a:solidFill>
                  <a:schemeClr val="bg2">
                    <a:lumMod val="50000"/>
                  </a:schemeClr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57078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C590D2E4-C1F7-437B-A583-78A1B803E5E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55" name="Title 1">
            <a:extLst>
              <a:ext uri="{FF2B5EF4-FFF2-40B4-BE49-F238E27FC236}">
                <a16:creationId xmlns:a16="http://schemas.microsoft.com/office/drawing/2014/main" id="{C22D920F-4016-464C-AABE-286BD2594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905D5807-C58C-452C-813F-481570FCF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7" name="Text Placeholder">
            <a:extLst>
              <a:ext uri="{FF2B5EF4-FFF2-40B4-BE49-F238E27FC236}">
                <a16:creationId xmlns:a16="http://schemas.microsoft.com/office/drawing/2014/main" id="{0682193E-AA7E-46D7-B782-535422325B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892DADF7-9CEB-46E1-A69C-CE6921E43F42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0" name="Graphic 59">
              <a:extLst>
                <a:ext uri="{FF2B5EF4-FFF2-40B4-BE49-F238E27FC236}">
                  <a16:creationId xmlns:a16="http://schemas.microsoft.com/office/drawing/2014/main" id="{9FDCC793-C0C2-4683-B812-3B8771EA2C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1" name="Graphic 60">
              <a:extLst>
                <a:ext uri="{FF2B5EF4-FFF2-40B4-BE49-F238E27FC236}">
                  <a16:creationId xmlns:a16="http://schemas.microsoft.com/office/drawing/2014/main" id="{F0A5153C-6199-430A-A5DB-21C1CB1352A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2" name="Graphic 61">
              <a:extLst>
                <a:ext uri="{FF2B5EF4-FFF2-40B4-BE49-F238E27FC236}">
                  <a16:creationId xmlns:a16="http://schemas.microsoft.com/office/drawing/2014/main" id="{86906E4E-F8D5-471E-92AD-E98E805064B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3" name="Graphic 62">
              <a:extLst>
                <a:ext uri="{FF2B5EF4-FFF2-40B4-BE49-F238E27FC236}">
                  <a16:creationId xmlns:a16="http://schemas.microsoft.com/office/drawing/2014/main" id="{95DB58E4-EF48-4C0F-9707-32BB5FF7DF1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64" name="Graphic 63">
              <a:extLst>
                <a:ext uri="{FF2B5EF4-FFF2-40B4-BE49-F238E27FC236}">
                  <a16:creationId xmlns:a16="http://schemas.microsoft.com/office/drawing/2014/main" id="{E1A6A266-4660-44BB-80E3-1E729880EE3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65" name="Graphic 64">
              <a:extLst>
                <a:ext uri="{FF2B5EF4-FFF2-40B4-BE49-F238E27FC236}">
                  <a16:creationId xmlns:a16="http://schemas.microsoft.com/office/drawing/2014/main" id="{DFC35C9A-4702-4359-BA66-A390B4B2374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CCC5D34-31FE-45A5-A8FB-B7DDC461F16E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760425C-56C3-458C-A8E3-BB76363BD4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57F5E17B-DF43-4CFB-80E3-BBFD429C869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8007EBC5-9BCE-4A5E-AF0F-018387CF343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79AED064-F578-4227-8BFA-68DA8C0E3FC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163CE99E-3908-4FEE-B706-0CF5E888B83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2" name="Graphic 71">
              <a:extLst>
                <a:ext uri="{FF2B5EF4-FFF2-40B4-BE49-F238E27FC236}">
                  <a16:creationId xmlns:a16="http://schemas.microsoft.com/office/drawing/2014/main" id="{D20E7ED9-F9FF-4F43-9ADD-5FA4787C85B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84074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lowchart: Process 38">
            <a:extLst>
              <a:ext uri="{FF2B5EF4-FFF2-40B4-BE49-F238E27FC236}">
                <a16:creationId xmlns:a16="http://schemas.microsoft.com/office/drawing/2014/main" id="{EB226446-FA3F-4EB8-BC47-AADE69EAB1B6}"/>
              </a:ext>
            </a:extLst>
          </p:cNvPr>
          <p:cNvSpPr/>
          <p:nvPr userDrawn="1"/>
        </p:nvSpPr>
        <p:spPr>
          <a:xfrm>
            <a:off x="0" y="1248937"/>
            <a:ext cx="12192000" cy="4360126"/>
          </a:xfrm>
          <a:prstGeom prst="flowChartProcess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40" name="Title 1">
            <a:extLst>
              <a:ext uri="{FF2B5EF4-FFF2-40B4-BE49-F238E27FC236}">
                <a16:creationId xmlns:a16="http://schemas.microsoft.com/office/drawing/2014/main" id="{35A75561-D00A-4E43-A547-23717712F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1" name="Text Placeholder 2">
            <a:extLst>
              <a:ext uri="{FF2B5EF4-FFF2-40B4-BE49-F238E27FC236}">
                <a16:creationId xmlns:a16="http://schemas.microsoft.com/office/drawing/2014/main" id="{A031EB01-30A5-43F9-9CD7-3C49343235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2" name="Text Placeholder">
            <a:extLst>
              <a:ext uri="{FF2B5EF4-FFF2-40B4-BE49-F238E27FC236}">
                <a16:creationId xmlns:a16="http://schemas.microsoft.com/office/drawing/2014/main" id="{D8FAF717-00CF-4F69-84ED-1944067CE6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20409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8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6A9CAC46-A8BA-4140-9133-BD4570027DAE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66" name="Graphic 65">
              <a:extLst>
                <a:ext uri="{FF2B5EF4-FFF2-40B4-BE49-F238E27FC236}">
                  <a16:creationId xmlns:a16="http://schemas.microsoft.com/office/drawing/2014/main" id="{776588C3-E1C3-4D3F-8CEE-F6260AD2280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67" name="Graphic 66">
              <a:extLst>
                <a:ext uri="{FF2B5EF4-FFF2-40B4-BE49-F238E27FC236}">
                  <a16:creationId xmlns:a16="http://schemas.microsoft.com/office/drawing/2014/main" id="{EEA071D0-E7D6-40F4-85F8-F811D34EC3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68" name="Graphic 67">
              <a:extLst>
                <a:ext uri="{FF2B5EF4-FFF2-40B4-BE49-F238E27FC236}">
                  <a16:creationId xmlns:a16="http://schemas.microsoft.com/office/drawing/2014/main" id="{A783AB5F-D4C3-4D91-B559-2251E94BF7A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69" name="Graphic 68">
              <a:extLst>
                <a:ext uri="{FF2B5EF4-FFF2-40B4-BE49-F238E27FC236}">
                  <a16:creationId xmlns:a16="http://schemas.microsoft.com/office/drawing/2014/main" id="{F64CAD92-360D-4A81-B62C-7ED37C46B34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0" name="Graphic 69">
              <a:extLst>
                <a:ext uri="{FF2B5EF4-FFF2-40B4-BE49-F238E27FC236}">
                  <a16:creationId xmlns:a16="http://schemas.microsoft.com/office/drawing/2014/main" id="{5039A164-13F8-4FC4-8A3C-614AB28EFD6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71" name="Graphic 70">
              <a:extLst>
                <a:ext uri="{FF2B5EF4-FFF2-40B4-BE49-F238E27FC236}">
                  <a16:creationId xmlns:a16="http://schemas.microsoft.com/office/drawing/2014/main" id="{6836C8CC-08E8-4870-8495-A8D410B7767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C222F735-E631-47E9-8365-2DA1057814BF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73" name="Graphic 72">
              <a:extLst>
                <a:ext uri="{FF2B5EF4-FFF2-40B4-BE49-F238E27FC236}">
                  <a16:creationId xmlns:a16="http://schemas.microsoft.com/office/drawing/2014/main" id="{3E1F12E1-72A7-4B3D-90A6-88B9CFE1C2B2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74" name="Graphic 73">
              <a:extLst>
                <a:ext uri="{FF2B5EF4-FFF2-40B4-BE49-F238E27FC236}">
                  <a16:creationId xmlns:a16="http://schemas.microsoft.com/office/drawing/2014/main" id="{C386F027-74C6-40DA-9C39-A2F71DEC8B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75" name="Graphic 74">
              <a:extLst>
                <a:ext uri="{FF2B5EF4-FFF2-40B4-BE49-F238E27FC236}">
                  <a16:creationId xmlns:a16="http://schemas.microsoft.com/office/drawing/2014/main" id="{B4DC6070-C21F-4323-9D75-56351F91589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76" name="Graphic 75">
              <a:extLst>
                <a:ext uri="{FF2B5EF4-FFF2-40B4-BE49-F238E27FC236}">
                  <a16:creationId xmlns:a16="http://schemas.microsoft.com/office/drawing/2014/main" id="{33F95D99-A56D-4055-B206-BA1416330343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77" name="Graphic 76">
              <a:extLst>
                <a:ext uri="{FF2B5EF4-FFF2-40B4-BE49-F238E27FC236}">
                  <a16:creationId xmlns:a16="http://schemas.microsoft.com/office/drawing/2014/main" id="{F7878863-42E8-4487-A4C6-CBF791CBEB5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78" name="Graphic 77">
              <a:extLst>
                <a:ext uri="{FF2B5EF4-FFF2-40B4-BE49-F238E27FC236}">
                  <a16:creationId xmlns:a16="http://schemas.microsoft.com/office/drawing/2014/main" id="{C738A206-DC0D-4F57-B944-78CB063AAB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06483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NO Cover - SY Sty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37FC1A9-8E43-4299-8C4C-5E970E50F6A7}"/>
              </a:ext>
            </a:extLst>
          </p:cNvPr>
          <p:cNvGrpSpPr/>
          <p:nvPr userDrawn="1"/>
        </p:nvGrpSpPr>
        <p:grpSpPr>
          <a:xfrm>
            <a:off x="0" y="1165195"/>
            <a:ext cx="12192000" cy="4527611"/>
            <a:chOff x="0" y="1624614"/>
            <a:chExt cx="12192000" cy="3608772"/>
          </a:xfrm>
          <a:effectLst/>
        </p:grpSpPr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6D05A9C6-7DF8-478C-B10E-425C98ED12A6}"/>
                </a:ext>
              </a:extLst>
            </p:cNvPr>
            <p:cNvSpPr/>
            <p:nvPr userDrawn="1"/>
          </p:nvSpPr>
          <p:spPr>
            <a:xfrm>
              <a:off x="0" y="1624614"/>
              <a:ext cx="12192000" cy="1804386"/>
            </a:xfrm>
            <a:prstGeom prst="flowChartProcess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Flowchart: Process 30">
              <a:extLst>
                <a:ext uri="{FF2B5EF4-FFF2-40B4-BE49-F238E27FC236}">
                  <a16:creationId xmlns:a16="http://schemas.microsoft.com/office/drawing/2014/main" id="{EE19EEB7-7FC5-4A5D-A855-BC92A1BEBAD7}"/>
                </a:ext>
              </a:extLst>
            </p:cNvPr>
            <p:cNvSpPr/>
            <p:nvPr userDrawn="1"/>
          </p:nvSpPr>
          <p:spPr>
            <a:xfrm>
              <a:off x="0" y="3429000"/>
              <a:ext cx="12192000" cy="1804386"/>
            </a:xfrm>
            <a:prstGeom prst="flowChartProcess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48EFEFDB-1913-468B-9E80-17C903C5A6EE}"/>
              </a:ext>
            </a:extLst>
          </p:cNvPr>
          <p:cNvSpPr/>
          <p:nvPr userDrawn="1"/>
        </p:nvSpPr>
        <p:spPr>
          <a:xfrm>
            <a:off x="474846" y="1633889"/>
            <a:ext cx="11242308" cy="3590223"/>
          </a:xfrm>
          <a:prstGeom prst="flowChartProcess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5815F3CA-BE36-48A7-8EF2-D024F3D4BB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886" y="2310063"/>
            <a:ext cx="10520409" cy="837398"/>
          </a:xfrm>
          <a:prstGeom prst="rect">
            <a:avLst/>
          </a:prstGeom>
          <a:effectLst/>
        </p:spPr>
        <p:txBody>
          <a:bodyPr anchor="b">
            <a:normAutofit/>
          </a:bodyPr>
          <a:lstStyle>
            <a:lvl1pPr algn="ctr">
              <a:defRPr sz="5000" b="0">
                <a:solidFill>
                  <a:schemeClr val="tx1"/>
                </a:solidFill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3A97CEBC-FAA5-4D3F-9FB3-9C9D78573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8531" y="3303758"/>
            <a:ext cx="10520409" cy="53202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5" name="Text Placeholder">
            <a:extLst>
              <a:ext uri="{FF2B5EF4-FFF2-40B4-BE49-F238E27FC236}">
                <a16:creationId xmlns:a16="http://schemas.microsoft.com/office/drawing/2014/main" id="{4EA1D9EA-DAFF-4630-8A1A-E4E7EB52715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1886" y="4113808"/>
            <a:ext cx="10540014" cy="576185"/>
          </a:xfrm>
          <a:prstGeom prst="rect">
            <a:avLst/>
          </a:prstGeom>
        </p:spPr>
        <p:txBody>
          <a:bodyPr/>
          <a:lstStyle>
            <a:lvl1pPr algn="ctr">
              <a:spcBef>
                <a:spcPts val="0"/>
              </a:spcBef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7E8DF14-CD85-4315-A02E-6973AFC16498}"/>
              </a:ext>
            </a:extLst>
          </p:cNvPr>
          <p:cNvGrpSpPr/>
          <p:nvPr userDrawn="1"/>
        </p:nvGrpSpPr>
        <p:grpSpPr>
          <a:xfrm>
            <a:off x="-9305" y="-36429"/>
            <a:ext cx="12398308" cy="1091943"/>
            <a:chOff x="-656074" y="8175"/>
            <a:chExt cx="13137177" cy="1157017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78F0AE27-BCC6-4582-BFC1-1C619B9145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-125774" y="-522125"/>
              <a:ext cx="1157017" cy="2217617"/>
            </a:xfrm>
            <a:prstGeom prst="rect">
              <a:avLst/>
            </a:prstGeom>
          </p:spPr>
        </p:pic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1F0B50-490E-43BC-A1F2-79B8A11503F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41" name="Graphic 40">
              <a:extLst>
                <a:ext uri="{FF2B5EF4-FFF2-40B4-BE49-F238E27FC236}">
                  <a16:creationId xmlns:a16="http://schemas.microsoft.com/office/drawing/2014/main" id="{6FB9C43F-D8B9-42AB-8D5D-36B02882B29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4242050" y="-522125"/>
              <a:ext cx="1157017" cy="2217617"/>
            </a:xfrm>
            <a:prstGeom prst="rect">
              <a:avLst/>
            </a:prstGeom>
          </p:spPr>
        </p:pic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BFFAE1E3-CC00-47D0-A83A-E34CE13DF2B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43" name="Graphic 42">
              <a:extLst>
                <a:ext uri="{FF2B5EF4-FFF2-40B4-BE49-F238E27FC236}">
                  <a16:creationId xmlns:a16="http://schemas.microsoft.com/office/drawing/2014/main" id="{008AFA0F-6B87-415B-9E3E-42851C7768E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8609874" y="-522125"/>
              <a:ext cx="1157017" cy="2217617"/>
            </a:xfrm>
            <a:prstGeom prst="rect">
              <a:avLst/>
            </a:prstGeom>
          </p:spPr>
        </p:pic>
        <p:pic>
          <p:nvPicPr>
            <p:cNvPr id="44" name="Graphic 43">
              <a:extLst>
                <a:ext uri="{FF2B5EF4-FFF2-40B4-BE49-F238E27FC236}">
                  <a16:creationId xmlns:a16="http://schemas.microsoft.com/office/drawing/2014/main" id="{B7350E2D-088F-4E2D-BBA4-9888605FAD6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10793786" y="-522125"/>
              <a:ext cx="1157017" cy="2217617"/>
            </a:xfrm>
            <a:prstGeom prst="rect">
              <a:avLst/>
            </a:prstGeom>
          </p:spPr>
        </p:pic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14B6CA9-DE45-43B5-87E6-44E1C559115B}"/>
              </a:ext>
            </a:extLst>
          </p:cNvPr>
          <p:cNvGrpSpPr/>
          <p:nvPr userDrawn="1"/>
        </p:nvGrpSpPr>
        <p:grpSpPr>
          <a:xfrm flipV="1">
            <a:off x="12998" y="5821758"/>
            <a:ext cx="12398308" cy="1091944"/>
            <a:chOff x="-656074" y="8175"/>
            <a:chExt cx="13137177" cy="1157018"/>
          </a:xfrm>
          <a:solidFill>
            <a:schemeClr val="accent5">
              <a:lumMod val="90000"/>
              <a:alpha val="28000"/>
            </a:schemeClr>
          </a:solidFill>
        </p:grpSpPr>
        <p:pic>
          <p:nvPicPr>
            <p:cNvPr id="53" name="Graphic 52">
              <a:extLst>
                <a:ext uri="{FF2B5EF4-FFF2-40B4-BE49-F238E27FC236}">
                  <a16:creationId xmlns:a16="http://schemas.microsoft.com/office/drawing/2014/main" id="{C6E2442E-CAC0-4309-9FC8-3412414B1C6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-125774" y="-522124"/>
              <a:ext cx="1157017" cy="2217617"/>
            </a:xfrm>
            <a:prstGeom prst="rect">
              <a:avLst/>
            </a:prstGeom>
          </p:spPr>
        </p:pic>
        <p:pic>
          <p:nvPicPr>
            <p:cNvPr id="54" name="Graphic 53">
              <a:extLst>
                <a:ext uri="{FF2B5EF4-FFF2-40B4-BE49-F238E27FC236}">
                  <a16:creationId xmlns:a16="http://schemas.microsoft.com/office/drawing/2014/main" id="{5A766720-C06F-4938-A26F-49B83B7403B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2058138" y="-522125"/>
              <a:ext cx="1157017" cy="2217617"/>
            </a:xfrm>
            <a:prstGeom prst="rect">
              <a:avLst/>
            </a:prstGeom>
          </p:spPr>
        </p:pic>
        <p:pic>
          <p:nvPicPr>
            <p:cNvPr id="55" name="Graphic 54">
              <a:extLst>
                <a:ext uri="{FF2B5EF4-FFF2-40B4-BE49-F238E27FC236}">
                  <a16:creationId xmlns:a16="http://schemas.microsoft.com/office/drawing/2014/main" id="{CAB52C14-0997-4F93-82BC-1EB8BAE0886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4242050" y="-522124"/>
              <a:ext cx="1157017" cy="2217617"/>
            </a:xfrm>
            <a:prstGeom prst="rect">
              <a:avLst/>
            </a:prstGeom>
          </p:spPr>
        </p:pic>
        <p:pic>
          <p:nvPicPr>
            <p:cNvPr id="56" name="Graphic 55">
              <a:extLst>
                <a:ext uri="{FF2B5EF4-FFF2-40B4-BE49-F238E27FC236}">
                  <a16:creationId xmlns:a16="http://schemas.microsoft.com/office/drawing/2014/main" id="{383FCBD1-257D-4559-A75E-A69B1F6BF91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6425962" y="-522125"/>
              <a:ext cx="1157017" cy="2217617"/>
            </a:xfrm>
            <a:prstGeom prst="rect">
              <a:avLst/>
            </a:prstGeom>
          </p:spPr>
        </p:pic>
        <p:pic>
          <p:nvPicPr>
            <p:cNvPr id="57" name="Graphic 56">
              <a:extLst>
                <a:ext uri="{FF2B5EF4-FFF2-40B4-BE49-F238E27FC236}">
                  <a16:creationId xmlns:a16="http://schemas.microsoft.com/office/drawing/2014/main" id="{291FA23B-0E86-49CA-B850-BE9C92170C7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16200000" flipV="1">
              <a:off x="8609874" y="-522124"/>
              <a:ext cx="1157017" cy="2217617"/>
            </a:xfrm>
            <a:prstGeom prst="rect">
              <a:avLst/>
            </a:prstGeom>
          </p:spPr>
        </p:pic>
        <p:pic>
          <p:nvPicPr>
            <p:cNvPr id="58" name="Graphic 57">
              <a:extLst>
                <a:ext uri="{FF2B5EF4-FFF2-40B4-BE49-F238E27FC236}">
                  <a16:creationId xmlns:a16="http://schemas.microsoft.com/office/drawing/2014/main" id="{88DBB648-4885-4977-9492-A1199BFCF2CF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 rot="5400000" flipH="1" flipV="1">
              <a:off x="10793786" y="-522125"/>
              <a:ext cx="1157017" cy="22176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6591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93C560B7-5BBC-4725-9E6C-39B32E41C9C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EDF5AA6C-EF61-4075-9A6B-0A1F3D541535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20441"/>
            <a:ext cx="11010900" cy="513892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Appendix Link">
            <a:extLst>
              <a:ext uri="{FF2B5EF4-FFF2-40B4-BE49-F238E27FC236}">
                <a16:creationId xmlns:a16="http://schemas.microsoft.com/office/drawing/2014/main" id="{B7C186D3-3E07-42CF-B361-C84D5BEC482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050990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Image Credit">
            <a:extLst>
              <a:ext uri="{FF2B5EF4-FFF2-40B4-BE49-F238E27FC236}">
                <a16:creationId xmlns:a16="http://schemas.microsoft.com/office/drawing/2014/main" id="{91EA33B1-001E-45DC-BA9B-F939F553CC7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20736" y="6580330"/>
            <a:ext cx="8903896" cy="243765"/>
          </a:xfrm>
        </p:spPr>
        <p:txBody>
          <a:bodyPr anchor="ctr">
            <a:noAutofit/>
          </a:bodyPr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algn="r">
              <a:defRPr sz="900"/>
            </a:lvl2pPr>
            <a:lvl3pPr algn="r">
              <a:defRPr sz="900"/>
            </a:lvl3pPr>
            <a:lvl4pPr algn="r">
              <a:defRPr sz="900"/>
            </a:lvl4pPr>
            <a:lvl5pPr algn="r">
              <a:defRPr sz="900"/>
            </a:lvl5pPr>
          </a:lstStyle>
          <a:p>
            <a:pPr lvl="0"/>
            <a:r>
              <a:rPr lang="en-US" dirty="0"/>
              <a:t>Insert Image Credit Here</a:t>
            </a:r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2C90EC51-2EF0-4F3A-9F4A-1E07895841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7629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 One Main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869CE17D-686F-43AA-B44D-21B53056B2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C2E6DA2-FEA6-4B22-9300-1BA73F12DDA1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10900" cy="52197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EF2E54C2-737C-4624-82C9-9552E0C546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8C22FD36-B121-4E89-A580-668E5C9BC30D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19330846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Title">
            <a:extLst>
              <a:ext uri="{FF2B5EF4-FFF2-40B4-BE49-F238E27FC236}">
                <a16:creationId xmlns:a16="http://schemas.microsoft.com/office/drawing/2014/main" id="{60E77374-D1F3-43DF-B6D8-06CA1DF40D1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617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02610728-DAF1-4EA9-BC5D-55B0493C98E6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04900"/>
            <a:ext cx="11061700" cy="23615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FFC899AB-4250-46A0-9465-4BC75F8258D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574472"/>
            <a:ext cx="11061700" cy="275012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Appendix Link">
            <a:extLst>
              <a:ext uri="{FF2B5EF4-FFF2-40B4-BE49-F238E27FC236}">
                <a16:creationId xmlns:a16="http://schemas.microsoft.com/office/drawing/2014/main" id="{C2EE218D-CCD8-4011-90FD-D48CC2CD4E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76176" y="6324600"/>
            <a:ext cx="3145679" cy="190500"/>
          </a:xfrm>
        </p:spPr>
        <p:txBody>
          <a:bodyPr anchor="b">
            <a:noAutofit/>
          </a:bodyPr>
          <a:lstStyle>
            <a:lvl1pPr algn="ctr">
              <a:defRPr sz="900"/>
            </a:lvl1pPr>
          </a:lstStyle>
          <a:p>
            <a:pPr lvl="0"/>
            <a:r>
              <a:rPr lang="en-US" dirty="0"/>
              <a:t>Add text alternative link, if needed.</a:t>
            </a:r>
          </a:p>
        </p:txBody>
      </p:sp>
      <p:sp>
        <p:nvSpPr>
          <p:cNvPr id="12" name="Slide Number Placeholder 4">
            <a:extLst>
              <a:ext uri="{FF2B5EF4-FFF2-40B4-BE49-F238E27FC236}">
                <a16:creationId xmlns:a16="http://schemas.microsoft.com/office/drawing/2014/main" id="{98C09F79-B477-40E0-8F9B-1B2A1FBD5F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B3D0DD9-189A-4A34-BD49-00CF7BA119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4769122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nd_Two Horizontal Main Placehol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Title">
            <a:extLst>
              <a:ext uri="{FF2B5EF4-FFF2-40B4-BE49-F238E27FC236}">
                <a16:creationId xmlns:a16="http://schemas.microsoft.com/office/drawing/2014/main" id="{4FA4450E-9908-46AE-9428-49CD0AF35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2900" y="133004"/>
            <a:ext cx="11010900" cy="781396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29D06FC2-364F-4F9B-9392-5B038E66DE79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342900" y="1110460"/>
            <a:ext cx="11010900" cy="2488952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Content Placeholder 1">
            <a:extLst>
              <a:ext uri="{FF2B5EF4-FFF2-40B4-BE49-F238E27FC236}">
                <a16:creationId xmlns:a16="http://schemas.microsoft.com/office/drawing/2014/main" id="{3D134515-6ABF-4D69-87E9-52C5A94AF71B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342900" y="3746212"/>
            <a:ext cx="11010900" cy="2578387"/>
          </a:xfrm>
          <a:prstGeom prst="rect">
            <a:avLst/>
          </a:prstGeom>
        </p:spPr>
        <p:txBody>
          <a:bodyPr>
            <a:normAutofit/>
          </a:bodyPr>
          <a:lstStyle>
            <a:lvl1pPr>
              <a:lnSpc>
                <a:spcPct val="90000"/>
              </a:lnSpc>
              <a:spcBef>
                <a:spcPts val="1500"/>
              </a:spcBef>
              <a:spcAft>
                <a:spcPts val="0"/>
              </a:spcAft>
              <a:defRPr sz="2400"/>
            </a:lvl1pPr>
            <a:lvl2pPr marL="292608" indent="-292608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defRPr sz="2000"/>
            </a:lvl2pPr>
            <a:lvl3pPr marL="621792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defRPr sz="2000"/>
            </a:lvl3pPr>
          </a:lstStyle>
          <a:p>
            <a:pPr lvl="0"/>
            <a:r>
              <a:rPr lang="en-US" dirty="0"/>
              <a:t>Slide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1" name="Slide Number Placeholder 4">
            <a:extLst>
              <a:ext uri="{FF2B5EF4-FFF2-40B4-BE49-F238E27FC236}">
                <a16:creationId xmlns:a16="http://schemas.microsoft.com/office/drawing/2014/main" id="{E899011F-BE0E-4911-BBA3-D057EAC1CB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3">
            <a:extLst>
              <a:ext uri="{FF2B5EF4-FFF2-40B4-BE49-F238E27FC236}">
                <a16:creationId xmlns:a16="http://schemas.microsoft.com/office/drawing/2014/main" id="{BD8B75E7-40DF-4B3C-A7D3-EE983C3FA67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1443272" y="6573052"/>
            <a:ext cx="8545888" cy="262408"/>
          </a:xfrm>
        </p:spPr>
        <p:txBody>
          <a:bodyPr/>
          <a:lstStyle/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2195380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image" Target="../media/image2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2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phic 13">
            <a:extLst>
              <a:ext uri="{FF2B5EF4-FFF2-40B4-BE49-F238E27FC236}">
                <a16:creationId xmlns:a16="http://schemas.microsoft.com/office/drawing/2014/main" id="{24C5753B-6C80-4A58-A648-8D4669B41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479AEA0E-EE58-4C94-94D6-E0034E3B2AC8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750" y="210322"/>
            <a:ext cx="2652181" cy="77905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B8C6872-9546-4AC1-94E2-210DA496D118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A207701-12A0-4D10-9B57-762DF716FA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7A82FA7-A615-4BA5-A96B-548BFCB4EFFB}"/>
              </a:ext>
            </a:extLst>
          </p:cNvPr>
          <p:cNvSpPr txBox="1"/>
          <p:nvPr userDrawn="1"/>
        </p:nvSpPr>
        <p:spPr>
          <a:xfrm>
            <a:off x="4064320" y="430573"/>
            <a:ext cx="48061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0" i="0" kern="1200" dirty="0">
                <a:solidFill>
                  <a:schemeClr val="accent4"/>
                </a:solidFill>
                <a:effectLst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CONNECTING SOCIOLOGY AND YOU!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381C13D-5022-4BBC-AAF5-B4D8AAF836FA}"/>
              </a:ext>
            </a:extLst>
          </p:cNvPr>
          <p:cNvSpPr/>
          <p:nvPr userDrawn="1"/>
        </p:nvSpPr>
        <p:spPr>
          <a:xfrm>
            <a:off x="3243618" y="843379"/>
            <a:ext cx="7525000" cy="5326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26D6E686-1DA3-418E-9F0B-E059456D982E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Slide Number Placeholder 4">
            <a:extLst>
              <a:ext uri="{FF2B5EF4-FFF2-40B4-BE49-F238E27FC236}">
                <a16:creationId xmlns:a16="http://schemas.microsoft.com/office/drawing/2014/main" id="{80263B88-5D6B-4644-8D37-44110E8B80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7" name="Footer Placeholder 3">
            <a:extLst>
              <a:ext uri="{FF2B5EF4-FFF2-40B4-BE49-F238E27FC236}">
                <a16:creationId xmlns:a16="http://schemas.microsoft.com/office/drawing/2014/main" id="{4A81C3C6-3199-455E-990E-6A8FA2CAB0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56426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572858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51" r:id="rId3"/>
    <p:sldLayoutId id="2147483660" r:id="rId4"/>
    <p:sldLayoutId id="2147483652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0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  <p15:guide id="2" pos="288" userDrawn="1">
          <p15:clr>
            <a:srgbClr val="F26B43"/>
          </p15:clr>
        </p15:guide>
        <p15:guide id="3" pos="7176" userDrawn="1">
          <p15:clr>
            <a:srgbClr val="F26B43"/>
          </p15:clr>
        </p15:guide>
        <p15:guide id="4" orient="horz" pos="770" userDrawn="1">
          <p15:clr>
            <a:srgbClr val="F26B43"/>
          </p15:clr>
        </p15:guide>
        <p15:guide id="5" pos="408" userDrawn="1">
          <p15:clr>
            <a:srgbClr val="F26B43"/>
          </p15:clr>
        </p15:guide>
        <p15:guide id="7" orient="horz" pos="64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77764568-8973-42CA-A715-4510316220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8A0348EB-631C-4204-BB0B-523C8A66C1A7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7" y="6576636"/>
            <a:ext cx="868925" cy="255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9E6E31AB-27CD-4723-8F47-131D6135F83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87FB49D-2241-4221-958D-336324E29831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54B83A-3CB8-4374-A156-BCDE261434F4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3" name="Flowchart: Process 12">
            <a:extLst>
              <a:ext uri="{FF2B5EF4-FFF2-40B4-BE49-F238E27FC236}">
                <a16:creationId xmlns:a16="http://schemas.microsoft.com/office/drawing/2014/main" id="{ACAF9616-92F1-4916-82F0-71DBCC80FF89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Slide Number Placeholder 4">
            <a:extLst>
              <a:ext uri="{FF2B5EF4-FFF2-40B4-BE49-F238E27FC236}">
                <a16:creationId xmlns:a16="http://schemas.microsoft.com/office/drawing/2014/main" id="{D63BD76C-2847-414A-9D7B-97F1C71D5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FBFBCC76-12C3-4A52-ACA5-F2AC95F4A4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6" name="Title Placeholder">
            <a:extLst>
              <a:ext uri="{FF2B5EF4-FFF2-40B4-BE49-F238E27FC236}">
                <a16:creationId xmlns:a16="http://schemas.microsoft.com/office/drawing/2014/main" id="{A8DDBB33-BC2C-42AD-8859-7BA2D62BF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7" name="Text Placeholder">
            <a:extLst>
              <a:ext uri="{FF2B5EF4-FFF2-40B4-BE49-F238E27FC236}">
                <a16:creationId xmlns:a16="http://schemas.microsoft.com/office/drawing/2014/main" id="{1A7F3574-3274-4675-9171-32FBD9CAE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780017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5" r:id="rId9"/>
    <p:sldLayoutId id="2147483673" r:id="rId10"/>
    <p:sldLayoutId id="214748367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6" userDrawn="1">
          <p15:clr>
            <a:srgbClr val="F26B43"/>
          </p15:clr>
        </p15:guide>
        <p15:guide id="2" pos="7152" userDrawn="1">
          <p15:clr>
            <a:srgbClr val="F26B43"/>
          </p15:clr>
        </p15:guide>
        <p15:guide id="3" pos="216" userDrawn="1">
          <p15:clr>
            <a:srgbClr val="F26B43"/>
          </p15:clr>
        </p15:guide>
        <p15:guide id="4" orient="horz" pos="696" userDrawn="1">
          <p15:clr>
            <a:srgbClr val="F26B43"/>
          </p15:clr>
        </p15:guide>
        <p15:guide id="5" orient="horz" pos="4104" userDrawn="1">
          <p15:clr>
            <a:srgbClr val="F26B43"/>
          </p15:clr>
        </p15:guide>
        <p15:guide id="6" orient="horz" pos="3984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91D348E7-9057-446A-985D-28ABE79EA97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7" y="6576636"/>
            <a:ext cx="868925" cy="255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0114377A-DF3A-4272-98E2-FD2C2CBBD5AB}"/>
              </a:ext>
            </a:extLst>
          </p:cNvPr>
          <p:cNvSpPr/>
          <p:nvPr userDrawn="1"/>
        </p:nvSpPr>
        <p:spPr>
          <a:xfrm>
            <a:off x="9989160" y="1048610"/>
            <a:ext cx="2202839" cy="5809390"/>
          </a:xfrm>
          <a:custGeom>
            <a:avLst/>
            <a:gdLst>
              <a:gd name="connsiteX0" fmla="*/ 0 w 2202839"/>
              <a:gd name="connsiteY0" fmla="*/ 0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  <a:gd name="connsiteX4" fmla="*/ 0 w 2202839"/>
              <a:gd name="connsiteY4" fmla="*/ 0 h 4061534"/>
              <a:gd name="connsiteX0" fmla="*/ 0 w 2202839"/>
              <a:gd name="connsiteY0" fmla="*/ 4061534 h 4061534"/>
              <a:gd name="connsiteX1" fmla="*/ 2202839 w 2202839"/>
              <a:gd name="connsiteY1" fmla="*/ 0 h 4061534"/>
              <a:gd name="connsiteX2" fmla="*/ 2202839 w 2202839"/>
              <a:gd name="connsiteY2" fmla="*/ 4061534 h 4061534"/>
              <a:gd name="connsiteX3" fmla="*/ 0 w 2202839"/>
              <a:gd name="connsiteY3" fmla="*/ 4061534 h 406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4061534">
                <a:moveTo>
                  <a:pt x="0" y="4061534"/>
                </a:moveTo>
                <a:lnTo>
                  <a:pt x="2202839" y="0"/>
                </a:lnTo>
                <a:lnTo>
                  <a:pt x="2202839" y="4061534"/>
                </a:lnTo>
                <a:lnTo>
                  <a:pt x="0" y="4061534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6D68CB-702C-4F43-8192-AA2C30C0FCF0}"/>
              </a:ext>
            </a:extLst>
          </p:cNvPr>
          <p:cNvSpPr/>
          <p:nvPr userDrawn="1"/>
        </p:nvSpPr>
        <p:spPr>
          <a:xfrm>
            <a:off x="9989159" y="0"/>
            <a:ext cx="2202839" cy="2796466"/>
          </a:xfrm>
          <a:custGeom>
            <a:avLst/>
            <a:gdLst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2796466 h 2796466"/>
              <a:gd name="connsiteX4" fmla="*/ 0 w 2202839"/>
              <a:gd name="connsiteY4" fmla="*/ 0 h 2796466"/>
              <a:gd name="connsiteX0" fmla="*/ 0 w 2202839"/>
              <a:gd name="connsiteY0" fmla="*/ 0 h 2796466"/>
              <a:gd name="connsiteX1" fmla="*/ 2202839 w 2202839"/>
              <a:gd name="connsiteY1" fmla="*/ 0 h 2796466"/>
              <a:gd name="connsiteX2" fmla="*/ 2202839 w 2202839"/>
              <a:gd name="connsiteY2" fmla="*/ 2796466 h 2796466"/>
              <a:gd name="connsiteX3" fmla="*/ 0 w 2202839"/>
              <a:gd name="connsiteY3" fmla="*/ 0 h 27964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202839" h="2796466">
                <a:moveTo>
                  <a:pt x="0" y="0"/>
                </a:moveTo>
                <a:lnTo>
                  <a:pt x="2202839" y="0"/>
                </a:lnTo>
                <a:lnTo>
                  <a:pt x="2202839" y="279646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2EDD7324-67E1-4605-87DB-95185789A441}"/>
              </a:ext>
            </a:extLst>
          </p:cNvPr>
          <p:cNvSpPr/>
          <p:nvPr userDrawn="1"/>
        </p:nvSpPr>
        <p:spPr>
          <a:xfrm>
            <a:off x="0" y="6514599"/>
            <a:ext cx="9989159" cy="45719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C8420F3-29BE-4645-AFAB-7613012B32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bg2"/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1F0A38BF-AF8E-4785-BDDF-12057F4E1E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D9EB43F7-6552-485E-BF4D-462342BA6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9654604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A49EEF86-9CB6-42AB-8EC8-1305EA0EA3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9646259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09365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6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5EA892BA-451B-4B6F-B7BF-05C51EAD97D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125078" y="-159798"/>
            <a:ext cx="3758587" cy="7203959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0A5F3E25-5F79-4A4C-86B7-E792D747C894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7927" y="6576636"/>
            <a:ext cx="868925" cy="25524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0C31FA1-9AE7-462C-A0F1-3C192746A4C9}"/>
              </a:ext>
            </a:extLst>
          </p:cNvPr>
          <p:cNvSpPr/>
          <p:nvPr userDrawn="1"/>
        </p:nvSpPr>
        <p:spPr>
          <a:xfrm>
            <a:off x="11795534" y="3429000"/>
            <a:ext cx="396465" cy="3429000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907F97-B7A0-4DE2-95B5-12B612C6EC8C}"/>
              </a:ext>
            </a:extLst>
          </p:cNvPr>
          <p:cNvSpPr/>
          <p:nvPr userDrawn="1"/>
        </p:nvSpPr>
        <p:spPr>
          <a:xfrm>
            <a:off x="11795533" y="0"/>
            <a:ext cx="396465" cy="3429000"/>
          </a:xfrm>
          <a:prstGeom prst="rect">
            <a:avLst/>
          </a:pr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D1CEE5-DEF7-4173-8D08-06DE12B8F318}"/>
              </a:ext>
            </a:extLst>
          </p:cNvPr>
          <p:cNvSpPr/>
          <p:nvPr userDrawn="1"/>
        </p:nvSpPr>
        <p:spPr>
          <a:xfrm>
            <a:off x="342900" y="867206"/>
            <a:ext cx="10421805" cy="45956"/>
          </a:xfrm>
          <a:prstGeom prst="rect">
            <a:avLst/>
          </a:prstGeom>
          <a:gradFill flip="none" rotWithShape="1">
            <a:gsLst>
              <a:gs pos="24000">
                <a:schemeClr val="accent5">
                  <a:lumMod val="5000"/>
                  <a:lumOff val="95000"/>
                </a:schemeClr>
              </a:gs>
              <a:gs pos="61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</a:endParaRPr>
          </a:p>
        </p:txBody>
      </p:sp>
      <p:sp>
        <p:nvSpPr>
          <p:cNvPr id="12" name="Flowchart: Process 11">
            <a:extLst>
              <a:ext uri="{FF2B5EF4-FFF2-40B4-BE49-F238E27FC236}">
                <a16:creationId xmlns:a16="http://schemas.microsoft.com/office/drawing/2014/main" id="{411C29B4-3586-49D9-8E8F-CEE364409FED}"/>
              </a:ext>
            </a:extLst>
          </p:cNvPr>
          <p:cNvSpPr/>
          <p:nvPr userDrawn="1"/>
        </p:nvSpPr>
        <p:spPr>
          <a:xfrm>
            <a:off x="0" y="6514599"/>
            <a:ext cx="11795533" cy="31387"/>
          </a:xfrm>
          <a:prstGeom prst="flowChartProcess">
            <a:avLst/>
          </a:prstGeom>
          <a:solidFill>
            <a:schemeClr val="bg2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lide Number Placeholder 4">
            <a:extLst>
              <a:ext uri="{FF2B5EF4-FFF2-40B4-BE49-F238E27FC236}">
                <a16:creationId xmlns:a16="http://schemas.microsoft.com/office/drawing/2014/main" id="{67E59FC1-2F49-48F0-BA0D-6516D1BF99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63744" y="6561941"/>
            <a:ext cx="465513" cy="266473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634AE98D-A3AE-4130-B41C-175A6CE8A78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6D5F1753-0A82-4F19-A062-D8D07D4CF0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43272" y="6573052"/>
            <a:ext cx="8545888" cy="262408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  <p:sp>
        <p:nvSpPr>
          <p:cNvPr id="15" name="Title Placeholder">
            <a:extLst>
              <a:ext uri="{FF2B5EF4-FFF2-40B4-BE49-F238E27FC236}">
                <a16:creationId xmlns:a16="http://schemas.microsoft.com/office/drawing/2014/main" id="{3D6A9E45-823B-49C5-BFD8-F321F497B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899" y="181405"/>
            <a:ext cx="11020426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Title goes here</a:t>
            </a:r>
          </a:p>
        </p:txBody>
      </p:sp>
      <p:sp>
        <p:nvSpPr>
          <p:cNvPr id="16" name="Text Placeholder">
            <a:extLst>
              <a:ext uri="{FF2B5EF4-FFF2-40B4-BE49-F238E27FC236}">
                <a16:creationId xmlns:a16="http://schemas.microsoft.com/office/drawing/2014/main" id="{C5BC1CA0-7952-4F28-A887-A6632849C9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899" y="1104900"/>
            <a:ext cx="11010901" cy="5200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04670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phic 6">
            <a:extLst>
              <a:ext uri="{FF2B5EF4-FFF2-40B4-BE49-F238E27FC236}">
                <a16:creationId xmlns:a16="http://schemas.microsoft.com/office/drawing/2014/main" id="{28BAB285-64F2-4AFE-B28B-D0AAE6D2A04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33413" y="-172980"/>
            <a:ext cx="3758587" cy="7203959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F4E2265-E899-47D1-A326-4C91762DCA02}"/>
              </a:ext>
            </a:extLst>
          </p:cNvPr>
          <p:cNvGrpSpPr/>
          <p:nvPr userDrawn="1"/>
        </p:nvGrpSpPr>
        <p:grpSpPr>
          <a:xfrm rot="16200000">
            <a:off x="6073139" y="406448"/>
            <a:ext cx="45719" cy="12192000"/>
            <a:chOff x="5532756" y="-835540"/>
            <a:chExt cx="45720" cy="6783204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DB3831C-0801-4A1A-ACDE-005A8AEDE14A}"/>
                </a:ext>
              </a:extLst>
            </p:cNvPr>
            <p:cNvSpPr/>
            <p:nvPr userDrawn="1"/>
          </p:nvSpPr>
          <p:spPr>
            <a:xfrm>
              <a:off x="5532757" y="2550330"/>
              <a:ext cx="45719" cy="3397334"/>
            </a:xfrm>
            <a:prstGeom prst="rect">
              <a:avLst/>
            </a:prstGeom>
            <a:solidFill>
              <a:schemeClr val="accent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FCC9B60-5F6E-4D06-B1F2-49B95B956370}"/>
                </a:ext>
              </a:extLst>
            </p:cNvPr>
            <p:cNvSpPr/>
            <p:nvPr userDrawn="1"/>
          </p:nvSpPr>
          <p:spPr>
            <a:xfrm>
              <a:off x="5532756" y="-835540"/>
              <a:ext cx="45719" cy="3397334"/>
            </a:xfrm>
            <a:prstGeom prst="rect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21716BD0-0572-4DFC-AFFB-CDFE1C9E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-1" y="6545155"/>
            <a:ext cx="12192000" cy="290543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2">
                    <a:lumMod val="65000"/>
                  </a:schemeClr>
                </a:solidFill>
              </a:defRPr>
            </a:lvl1pPr>
          </a:lstStyle>
          <a:p>
            <a:r>
              <a:rPr lang="en-US" dirty="0"/>
              <a:t>Copyright 2023 - 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3369562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0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6.png"/><Relationship Id="rId5" Type="http://schemas.openxmlformats.org/officeDocument/2006/relationships/slide" Target="slide26.xml"/><Relationship Id="rId4" Type="http://schemas.openxmlformats.org/officeDocument/2006/relationships/image" Target="../media/image1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18.xm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slideLayout" Target="../slideLayouts/slideLayout13.xml"/><Relationship Id="rId7" Type="http://schemas.openxmlformats.org/officeDocument/2006/relationships/slide" Target="slide1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slide" Target="slide24.xml"/><Relationship Id="rId5" Type="http://schemas.openxmlformats.org/officeDocument/2006/relationships/slide" Target="slide11.xml"/><Relationship Id="rId10" Type="http://schemas.openxmlformats.org/officeDocument/2006/relationships/image" Target="../media/image6.png"/><Relationship Id="rId4" Type="http://schemas.openxmlformats.org/officeDocument/2006/relationships/slide" Target="slide5.xml"/><Relationship Id="rId9" Type="http://schemas.openxmlformats.org/officeDocument/2006/relationships/slide" Target="slide2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sv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6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6.png"/><Relationship Id="rId4" Type="http://schemas.openxmlformats.org/officeDocument/2006/relationships/slide" Target="slide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0483346-9FC5-47DF-9301-90D4CF186E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4560" y="2822761"/>
            <a:ext cx="5111656" cy="1157724"/>
          </a:xfrm>
        </p:spPr>
        <p:txBody>
          <a:bodyPr/>
          <a:lstStyle/>
          <a:p>
            <a:r>
              <a:rPr lang="en-US" dirty="0"/>
              <a:t>SociologicalYOU </a:t>
            </a:r>
            <a:br>
              <a:rPr lang="en-US" dirty="0"/>
            </a:br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87E44524-5F92-4FB4-8ADB-53EA0BDA43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b="1" dirty="0"/>
              <a:t>Angela Thompson, Ph.D.</a:t>
            </a:r>
          </a:p>
          <a:p>
            <a:r>
              <a:rPr lang="en-US" b="1" dirty="0"/>
              <a:t>Keith Whitworth, Ph.D.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07BF5B-C78A-4498-B15D-E3AA4AB1C1C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Introductory </a:t>
            </a:r>
            <a:r>
              <a:rPr lang="en-US" dirty="0"/>
              <a:t>Sociology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270B07-2577-4C4F-9954-7AB70768B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0FB19F88-C0DD-4040-B372-615928FEBA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D74E476-780F-02AA-3F5F-4920437DD96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02496" y="2198077"/>
            <a:ext cx="6155042" cy="3402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584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15"/>
    </mc:Choice>
    <mc:Fallback xmlns="">
      <p:transition spd="slow" advTm="119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Sick Role</a:t>
            </a:r>
          </a:p>
          <a:p>
            <a:pPr marL="0" indent="0">
              <a:buNone/>
            </a:pPr>
            <a:r>
              <a:rPr lang="en-US" sz="2000" i="1" dirty="0"/>
              <a:t>L.O. 14.1.3: Describe the sick role and doctor-patient interactions.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81049"/>
            <a:ext cx="11010900" cy="4243552"/>
          </a:xfrm>
        </p:spPr>
        <p:txBody>
          <a:bodyPr>
            <a:normAutofit/>
          </a:bodyPr>
          <a:lstStyle/>
          <a:p>
            <a:pPr fontAlgn="base"/>
            <a:r>
              <a:rPr lang="en-US" b="1" dirty="0"/>
              <a:t>Sick Role:</a:t>
            </a:r>
            <a:r>
              <a:rPr lang="en-US" dirty="0"/>
              <a:t> the rights, and responsibilities of those who are ill.</a:t>
            </a:r>
          </a:p>
          <a:p>
            <a:pPr lvl="2" fontAlgn="base"/>
            <a:r>
              <a:rPr lang="en-US" sz="2400" dirty="0"/>
              <a:t>You are exempt from your normal social roles and obligations.</a:t>
            </a:r>
          </a:p>
          <a:p>
            <a:pPr lvl="2" fontAlgn="base"/>
            <a:r>
              <a:rPr lang="en-US" sz="2400" dirty="0"/>
              <a:t>You are not to be held personally responsible for your illness.</a:t>
            </a:r>
          </a:p>
          <a:p>
            <a:pPr lvl="2" fontAlgn="base"/>
            <a:r>
              <a:rPr lang="en-US" sz="2400" dirty="0"/>
              <a:t>You should make every effort possible to get well.</a:t>
            </a:r>
          </a:p>
          <a:p>
            <a:pPr lvl="2" fontAlgn="base"/>
            <a:r>
              <a:rPr lang="en-US" sz="2400" dirty="0"/>
              <a:t>You should seek professional medical help and follow their advice.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5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582"/>
    </mc:Choice>
    <mc:Fallback xmlns="">
      <p:transition spd="slow" advTm="93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Module 2: The Structures of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Social Demography of Health and Illness</a:t>
            </a:r>
          </a:p>
          <a:p>
            <a:pPr marL="0" indent="0">
              <a:buNone/>
            </a:pPr>
            <a:r>
              <a:rPr lang="en-US" sz="2000" i="1" dirty="0"/>
              <a:t>L.O. 14.2.1: Analyze the effects of social class, sex, and race on health and illness.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621"/>
            <a:ext cx="11010900" cy="4182979"/>
          </a:xfrm>
        </p:spPr>
        <p:txBody>
          <a:bodyPr>
            <a:normAutofit/>
          </a:bodyPr>
          <a:lstStyle/>
          <a:p>
            <a:r>
              <a:rPr lang="en-US" b="1" dirty="0"/>
              <a:t>Infant Mortality Rate:</a:t>
            </a:r>
            <a:r>
              <a:rPr lang="en-US" dirty="0"/>
              <a:t> the number deaths of children less than one year of age per 1,000 births. </a:t>
            </a:r>
          </a:p>
          <a:p>
            <a:r>
              <a:rPr lang="en-US" b="1" dirty="0"/>
              <a:t>Hispanic Mortality Paradox:</a:t>
            </a:r>
            <a:r>
              <a:rPr lang="en-US" dirty="0"/>
              <a:t> the conditions by which Hispanics live longer despite lower income and health care access.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716710" y="3941932"/>
            <a:ext cx="2431433" cy="243143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702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586"/>
    </mc:Choice>
    <mc:Fallback xmlns="">
      <p:transition spd="slow" advTm="865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Module 2: The Structures of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Basic Structures of Healthcare in the U.S. </a:t>
            </a:r>
          </a:p>
          <a:p>
            <a:pPr marL="0" indent="0">
              <a:buNone/>
            </a:pPr>
            <a:r>
              <a:rPr lang="en-US" sz="2000" i="1" dirty="0"/>
              <a:t>L.O. 14.2.2: Discuss the basic structures of the U.S. health care delivery system.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17558"/>
            <a:ext cx="11010900" cy="4207042"/>
          </a:xfrm>
        </p:spPr>
        <p:txBody>
          <a:bodyPr>
            <a:normAutofit/>
          </a:bodyPr>
          <a:lstStyle/>
          <a:p>
            <a:r>
              <a:rPr lang="en-US" b="1" dirty="0"/>
              <a:t>Employment-Based Health Insurance: </a:t>
            </a:r>
            <a:r>
              <a:rPr lang="en-US" dirty="0"/>
              <a:t> system in which an employer pays all or part of the health insurance premiums for the employee.</a:t>
            </a:r>
          </a:p>
          <a:p>
            <a:r>
              <a:rPr lang="en-US" b="1" dirty="0"/>
              <a:t>Medicaid:</a:t>
            </a:r>
            <a:r>
              <a:rPr lang="en-US" i="1" dirty="0"/>
              <a:t> </a:t>
            </a:r>
            <a:r>
              <a:rPr lang="en-US" dirty="0"/>
              <a:t>government program established in 1965 funding health care for qualified persons living below the poverty level and/or who have disabilities.</a:t>
            </a:r>
          </a:p>
          <a:p>
            <a:r>
              <a:rPr lang="en-US" b="1" dirty="0"/>
              <a:t>Medicare:</a:t>
            </a:r>
            <a:r>
              <a:rPr lang="en-US" i="1" dirty="0"/>
              <a:t> </a:t>
            </a:r>
            <a:r>
              <a:rPr lang="en-US" dirty="0"/>
              <a:t>government program established in 1965 funding health care for the elderly, the disabled, and people receiving long-term treatment with dialysis. </a:t>
            </a:r>
          </a:p>
          <a:p>
            <a:r>
              <a:rPr lang="en-US" b="1" dirty="0"/>
              <a:t>Children’s Health Insurance Plan (CHIP):</a:t>
            </a:r>
            <a:r>
              <a:rPr lang="en-US" i="1" dirty="0"/>
              <a:t> </a:t>
            </a:r>
            <a:r>
              <a:rPr lang="en-US" dirty="0"/>
              <a:t>part of Medicaid and provides insurance to low-income children.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8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796"/>
    </mc:Choice>
    <mc:Fallback xmlns="">
      <p:transition spd="slow" advTm="1087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500" dirty="0"/>
              <a:t>Module 2: The Structures of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Basic Structures of Healthcare Delivery Systems around the Globe</a:t>
            </a:r>
          </a:p>
          <a:p>
            <a:pPr marL="0" indent="0">
              <a:buNone/>
            </a:pPr>
            <a:r>
              <a:rPr lang="en-US" sz="2000" i="1" dirty="0"/>
              <a:t>L.O. 14.2.3: Compare and contrast the U.S. and healthcare systems around the globe.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621"/>
            <a:ext cx="11010900" cy="4182979"/>
          </a:xfrm>
        </p:spPr>
        <p:txBody>
          <a:bodyPr>
            <a:normAutofit/>
          </a:bodyPr>
          <a:lstStyle/>
          <a:p>
            <a:r>
              <a:rPr lang="en-US" b="1" dirty="0"/>
              <a:t>Socialized Medicine:</a:t>
            </a:r>
            <a:r>
              <a:rPr lang="en-US" dirty="0"/>
              <a:t> medical and hospital care funded for all citizens by the government.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648912" y="3253714"/>
            <a:ext cx="2659556" cy="265955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88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556"/>
    </mc:Choice>
    <mc:Fallback xmlns="">
      <p:transition spd="slow" advTm="60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with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Our Unhealthy System</a:t>
            </a:r>
          </a:p>
          <a:p>
            <a:pPr marL="0" indent="0">
              <a:buNone/>
            </a:pPr>
            <a:r>
              <a:rPr lang="en-US" sz="2000" i="1" dirty="0"/>
              <a:t>L.O. 14.3.1: Examine issues that surround access to healthcare in the United States.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59000"/>
            <a:ext cx="11010900" cy="41656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The Affordable Care Act (ACA)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279" y="3216178"/>
            <a:ext cx="6072142" cy="282878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21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94"/>
    </mc:Choice>
    <mc:Fallback xmlns="">
      <p:transition spd="slow" advTm="4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with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Why You Can’t Afford to be Sick</a:t>
            </a:r>
          </a:p>
          <a:p>
            <a:pPr marL="0" indent="0">
              <a:buNone/>
            </a:pPr>
            <a:r>
              <a:rPr lang="en-US" sz="2000" i="1" dirty="0"/>
              <a:t>L.O. 14.3.2: Analyze the reasons behind the high cost of healthcare in the United States.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12579"/>
            <a:ext cx="11010900" cy="421202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Annual health care spending per person:</a:t>
            </a:r>
          </a:p>
          <a:p>
            <a:pPr fontAlgn="base"/>
            <a:r>
              <a:rPr lang="en-US" dirty="0"/>
              <a:t>The United States $9,000</a:t>
            </a:r>
          </a:p>
          <a:p>
            <a:pPr fontAlgn="base"/>
            <a:r>
              <a:rPr lang="en-US" dirty="0"/>
              <a:t>Switzerland $6,787 </a:t>
            </a:r>
          </a:p>
          <a:p>
            <a:pPr fontAlgn="base"/>
            <a:r>
              <a:rPr lang="en-US" dirty="0"/>
              <a:t>Germany $5,119 </a:t>
            </a:r>
          </a:p>
          <a:p>
            <a:pPr fontAlgn="base"/>
            <a:r>
              <a:rPr lang="en-US" dirty="0"/>
              <a:t>France $4,367</a:t>
            </a:r>
          </a:p>
          <a:p>
            <a:pPr fontAlgn="base"/>
            <a:r>
              <a:rPr lang="en-US" dirty="0"/>
              <a:t>Japan $4,152 </a:t>
            </a:r>
          </a:p>
          <a:p>
            <a:pPr fontAlgn="base"/>
            <a:r>
              <a:rPr lang="en-US" dirty="0"/>
              <a:t>Canada $4,056</a:t>
            </a:r>
          </a:p>
          <a:p>
            <a:pPr fontAlgn="base"/>
            <a:r>
              <a:rPr lang="en-US" dirty="0"/>
              <a:t>The United Kingdom $3,971 </a:t>
            </a:r>
          </a:p>
          <a:p>
            <a:pPr fontAlgn="base"/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16"/>
    </mc:Choice>
    <mc:Fallback xmlns="">
      <p:transition spd="slow" advTm="894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3: Problems with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Are Good Doctors Enough?</a:t>
            </a:r>
          </a:p>
          <a:p>
            <a:pPr marL="0" indent="0">
              <a:buNone/>
            </a:pPr>
            <a:r>
              <a:rPr lang="en-US" sz="2000" i="1" dirty="0"/>
              <a:t>L.O. 14.3.3: Understand the quality of the American healthcare system.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45368"/>
            <a:ext cx="11010900" cy="4279232"/>
          </a:xfrm>
        </p:spPr>
        <p:txBody>
          <a:bodyPr>
            <a:normAutofit/>
          </a:bodyPr>
          <a:lstStyle/>
          <a:p>
            <a:pPr marL="0" indent="0" fontAlgn="base">
              <a:buNone/>
            </a:pPr>
            <a:r>
              <a:rPr lang="en-US" b="1" dirty="0"/>
              <a:t>Quality Healthcare is:</a:t>
            </a:r>
          </a:p>
          <a:p>
            <a:pPr fontAlgn="base"/>
            <a:r>
              <a:rPr lang="en-US" dirty="0"/>
              <a:t>Effective</a:t>
            </a:r>
          </a:p>
          <a:p>
            <a:pPr fontAlgn="base"/>
            <a:r>
              <a:rPr lang="en-US" dirty="0"/>
              <a:t>Safe</a:t>
            </a:r>
          </a:p>
          <a:p>
            <a:pPr fontAlgn="base"/>
            <a:r>
              <a:rPr lang="en-US" dirty="0"/>
              <a:t>Coordinated</a:t>
            </a:r>
          </a:p>
          <a:p>
            <a:pPr fontAlgn="base"/>
            <a:r>
              <a:rPr lang="en-US" dirty="0"/>
              <a:t>Patient-Centered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314062" y="3227843"/>
            <a:ext cx="2804403" cy="2804403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079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590"/>
    </mc:Choice>
    <mc:Fallback xmlns="">
      <p:transition spd="slow" advTm="565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Health and the Sociological Imagination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Vaccination Debate</a:t>
            </a:r>
          </a:p>
          <a:p>
            <a:pPr marL="0" indent="0">
              <a:buNone/>
            </a:pPr>
            <a:r>
              <a:rPr lang="en-US" sz="2000" i="1" dirty="0"/>
              <a:t>L.O. 14.4.1: Explain the link between personal troubles and public health troubles.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65684"/>
            <a:ext cx="11010900" cy="4158916"/>
          </a:xfrm>
        </p:spPr>
        <p:txBody>
          <a:bodyPr>
            <a:normAutofit/>
          </a:bodyPr>
          <a:lstStyle/>
          <a:p>
            <a:r>
              <a:rPr lang="en-US" b="1" dirty="0"/>
              <a:t>Mental Illness: </a:t>
            </a:r>
            <a:r>
              <a:rPr lang="en-US" dirty="0"/>
              <a:t>abnormal thoughts, behaviors, emotions or actions that are a threat to the individual or society.</a:t>
            </a:r>
          </a:p>
          <a:p>
            <a:r>
              <a:rPr lang="en-US" b="1" dirty="0"/>
              <a:t>Herd Immunity:</a:t>
            </a:r>
            <a:r>
              <a:rPr lang="en-US" dirty="0"/>
              <a:t> a population's ability to resist disease as a result of a high percentage of its members being immune. 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8649592" y="3795472"/>
            <a:ext cx="2533498" cy="2533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476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67"/>
    </mc:Choice>
    <mc:Fallback xmlns="">
      <p:transition spd="slow" advTm="380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Figure 14.4.1: Contagion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47A6632-E9A9-D845-9E15-9A7F278DF90D}"/>
              </a:ext>
            </a:extLst>
          </p:cNvPr>
          <p:cNvPicPr>
            <a:picLocks noGrp="1" noChangeAspect="1"/>
          </p:cNvPicPr>
          <p:nvPr>
            <p:ph sz="quarter" idx="1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7758" y="919349"/>
            <a:ext cx="3916914" cy="5340061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28CA1B-95DE-D64F-9BE4-0FAFC94A4D95}"/>
              </a:ext>
            </a:extLst>
          </p:cNvPr>
          <p:cNvSpPr txBox="1"/>
          <p:nvPr/>
        </p:nvSpPr>
        <p:spPr>
          <a:xfrm>
            <a:off x="4468183" y="6308509"/>
            <a:ext cx="249606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5" action="ppaction://hlinksldjump"/>
              </a:rPr>
              <a:t>Link to alternative text for this content    </a:t>
            </a:r>
            <a:endParaRPr lang="en-US" sz="800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909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81"/>
    </mc:Choice>
    <mc:Fallback xmlns="">
      <p:transition spd="slow" advTm="220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4: Health and the Sociological Imagination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Vaccination Debate</a:t>
            </a:r>
          </a:p>
          <a:p>
            <a:pPr marL="0" indent="0">
              <a:buNone/>
            </a:pPr>
            <a:r>
              <a:rPr lang="en-US" sz="2000" i="1" dirty="0"/>
              <a:t>L.O. 14.4.1: Explain the link between personal troubles and public health troubles.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84400"/>
            <a:ext cx="11010900" cy="4140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Reasons Parents Choose Not to Vaccinate their Children</a:t>
            </a:r>
          </a:p>
          <a:p>
            <a:pPr fontAlgn="base"/>
            <a:r>
              <a:rPr lang="en-US" dirty="0"/>
              <a:t>They think the illness is rare or not that bad.</a:t>
            </a:r>
          </a:p>
          <a:p>
            <a:pPr fontAlgn="base"/>
            <a:r>
              <a:rPr lang="en-US" dirty="0"/>
              <a:t>They fear vaccines might have side effects or cause autism.</a:t>
            </a:r>
          </a:p>
          <a:p>
            <a:pPr fontAlgn="base"/>
            <a:r>
              <a:rPr lang="en-US" dirty="0"/>
              <a:t>They think the pharmaceutical companies and government are conspiring against citizens.</a:t>
            </a:r>
          </a:p>
          <a:p>
            <a:pPr fontAlgn="base"/>
            <a:r>
              <a:rPr lang="en-US" dirty="0"/>
              <a:t>They trust the advice of their family and friends more than their doctor.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17" name="Audio 1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0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96"/>
    </mc:Choice>
    <mc:Fallback xmlns="">
      <p:transition spd="slow" advTm="805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20983D-5C61-43D8-940F-48961738C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14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96D741-CE67-4884-9393-C259F5177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Health, Illness, and Medicine: Society’s Magic Pill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94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4"/>
    </mc:Choice>
    <mc:Fallback xmlns="">
      <p:transition spd="slow" advTm="6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Changes in Your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Technology and Privacy</a:t>
            </a:r>
          </a:p>
          <a:p>
            <a:pPr marL="0" indent="0">
              <a:buNone/>
            </a:pPr>
            <a:r>
              <a:rPr lang="en-US" sz="2000" i="1" dirty="0"/>
              <a:t>L.O. 14.5.1: Evaluate the social changes caused by the use of technology in healthcare.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17558"/>
            <a:ext cx="11010900" cy="4207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Health Insurance Portability and Accountability Act (HIPAA)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279" y="3192115"/>
            <a:ext cx="6072142" cy="282878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21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84"/>
    </mc:Choice>
    <mc:Fallback xmlns="">
      <p:transition spd="slow" advTm="465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Changes in Your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Right to Die</a:t>
            </a:r>
          </a:p>
          <a:p>
            <a:pPr marL="0" indent="0">
              <a:buNone/>
            </a:pPr>
            <a:r>
              <a:rPr lang="en-US" sz="2000" i="1" dirty="0"/>
              <a:t>L.O. 14.5.2: Assess the social changes associated with physician-assisted suicide.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093495"/>
            <a:ext cx="11010900" cy="4231105"/>
          </a:xfrm>
        </p:spPr>
        <p:txBody>
          <a:bodyPr>
            <a:normAutofit/>
          </a:bodyPr>
          <a:lstStyle/>
          <a:p>
            <a:r>
              <a:rPr lang="en-US" b="1" dirty="0"/>
              <a:t>Physician-Assisted Suicide:</a:t>
            </a:r>
            <a:r>
              <a:rPr lang="en-US" dirty="0"/>
              <a:t> a process in which a doctor provides a terminally ill patient with the means to end their life at the time of the patient's choosing.</a:t>
            </a:r>
          </a:p>
          <a:p>
            <a:r>
              <a:rPr lang="en-US" dirty="0"/>
              <a:t>Dr. Jack Kevorkian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194421" y="3347483"/>
            <a:ext cx="2804403" cy="2804403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92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580"/>
    </mc:Choice>
    <mc:Fallback xmlns="">
      <p:transition spd="slow" advTm="80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5: Changes in Your Healthcare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Future of Healthcare</a:t>
            </a:r>
          </a:p>
          <a:p>
            <a:pPr marL="0" indent="0">
              <a:buNone/>
            </a:pPr>
            <a:r>
              <a:rPr lang="en-US" sz="2000" i="1" dirty="0"/>
              <a:t>L.O. 14.5.3: Predict how traveling for medical treatment may change healthcare.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621"/>
            <a:ext cx="11010900" cy="4182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Medical Tourism:</a:t>
            </a:r>
            <a:r>
              <a:rPr lang="en-US" dirty="0"/>
              <a:t> the practice of traveling to another country to seek healthcare.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388231" y="3170454"/>
            <a:ext cx="2920237" cy="2920237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6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07"/>
    </mc:Choice>
    <mc:Fallback xmlns="">
      <p:transition spd="slow" advTm="476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04F983B0-6A94-4C2E-A96C-8B1257D6B5A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535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063"/>
    </mc:Choice>
    <mc:Fallback xmlns="">
      <p:transition spd="slow" advTm="12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FF2CC-7106-494B-80D0-AA3D6282A7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Accessibility Content: Text Alternatives for Images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CF2B7-4651-424A-8920-231AF6AC9A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554FB3-610E-40DD-9562-AFE0440A6E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</p:spTree>
    <p:extLst>
      <p:ext uri="{BB962C8B-B14F-4D97-AF65-F5344CB8AC3E}">
        <p14:creationId xmlns:p14="http://schemas.microsoft.com/office/powerpoint/2010/main" val="6903470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Ten Leading Causes of Death in the United States, 1900 and 2017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1900: Influenza and pneumonia, tuberculosis, gastroenteritis, heart disease, cerebral hemorrhage, kidney disease, accidents, cancer, diseases of early infancy, and diphtheria.</a:t>
            </a:r>
          </a:p>
          <a:p>
            <a:pPr marL="0" indent="0">
              <a:buNone/>
            </a:pPr>
            <a:r>
              <a:rPr lang="en-US" dirty="0"/>
              <a:t>2017: Heart disease, cancer, unintentional injuries, chronic lower respiratory diseases, stroke and cerebrovascular diseases, Alzheimer’s disease, diabetes, influenza and pneumonia, kidney disease, and intentional self-harm (suicide).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806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49584-8381-8F44-A71C-BD8E6B99E1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Contagion – Text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72AB9-C421-2744-BD3E-A201919F5132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If no one is immunized, contagious disease spreads through the population.</a:t>
            </a:r>
          </a:p>
          <a:p>
            <a:pPr marL="0" indent="0">
              <a:buNone/>
            </a:pPr>
            <a:r>
              <a:rPr lang="en-US" dirty="0"/>
              <a:t>If some of the population get immunized, contagious disease spreads through some of the population. </a:t>
            </a:r>
          </a:p>
          <a:p>
            <a:pPr marL="0" indent="0">
              <a:buNone/>
            </a:pPr>
            <a:r>
              <a:rPr lang="en-US" dirty="0"/>
              <a:t>If most of the population get immunized, spread of contagious disease is contained.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C1A1FF-AE21-BE4C-BD3F-21E19E3832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275510" y="6315405"/>
            <a:ext cx="3145679" cy="1905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hlinkClick r:id="rId2" action="ppaction://hlinksldjump"/>
              </a:rPr>
              <a:t>Return to slide containing original content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BEAF16-F619-024B-B56D-06EF644F38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marL="0" indent="0" algn="l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1200" dirty="0">
                <a:solidFill>
                  <a:schemeClr val="bg2">
                    <a:lumMod val="65000"/>
                  </a:schemeClr>
                </a:solidFill>
              </a:rPr>
              <a:t>United Instructors &amp; Textbook Authors Co-op - SociologicalYOU - ISBN 978-1-64007-406-4 - All Rights Reserved</a:t>
            </a:r>
          </a:p>
          <a:p>
            <a: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2DAB81-453D-AE4E-A557-858DE8371F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967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BC395-31FB-428E-A1A4-C902169D5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5207AE1-C702-403A-B3BA-D47DD417D8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0D38F26-5E36-41ED-8C96-4C5353D090A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0069C7C7-0D0D-40DD-AA3F-5536894AB2BE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pPr>
              <a:lnSpc>
                <a:spcPts val="2880"/>
              </a:lnSpc>
            </a:pPr>
            <a:r>
              <a:rPr lang="en-US" dirty="0">
                <a:hlinkClick r:id="rId4" action="ppaction://hlinksldjump"/>
              </a:rPr>
              <a:t>Module 1: Health, Illness, and Medicine</a:t>
            </a:r>
            <a:endParaRPr lang="en-US" dirty="0"/>
          </a:p>
          <a:p>
            <a:pPr>
              <a:lnSpc>
                <a:spcPts val="2880"/>
              </a:lnSpc>
            </a:pPr>
            <a:r>
              <a:rPr lang="en-US" dirty="0">
                <a:hlinkClick r:id="rId5" action="ppaction://hlinksldjump"/>
              </a:rPr>
              <a:t>Module 2: The Structures of Health, Illness, and Medicine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6" action="ppaction://hlinksldjump"/>
              </a:rPr>
              <a:t>Mo</a:t>
            </a:r>
            <a:r>
              <a:rPr lang="en-US" dirty="0">
                <a:hlinkClick r:id="rId7" action="ppaction://hlinksldjump"/>
              </a:rPr>
              <a:t>dule 3: Problems with Healthcare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8" action="ppaction://hlinksldjump"/>
              </a:rPr>
              <a:t>Module 4: Health and the Sociological Imagination</a:t>
            </a:r>
            <a:endParaRPr lang="en-US" dirty="0">
              <a:hlinkClick r:id="" action="ppaction://noaction"/>
            </a:endParaRPr>
          </a:p>
          <a:p>
            <a:pPr>
              <a:lnSpc>
                <a:spcPts val="2880"/>
              </a:lnSpc>
            </a:pPr>
            <a:r>
              <a:rPr lang="en-US" dirty="0">
                <a:hlinkClick r:id="rId9" action="ppaction://hlinksldjump"/>
              </a:rPr>
              <a:t>Module 5: Changes in Your Healthcare</a:t>
            </a:r>
            <a:endParaRPr lang="en-US" dirty="0">
              <a:hlinkClick r:id="" action="ppaction://noaction"/>
            </a:endParaRPr>
          </a:p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268923" y="4339988"/>
            <a:ext cx="9158854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This PowerPoint does not cover every key term in Chapter 14. </a:t>
            </a:r>
          </a:p>
          <a:p>
            <a:pPr algn="ctr"/>
            <a:r>
              <a:rPr lang="en-US" sz="2400" dirty="0"/>
              <a:t>Please read your textbook to see what is not covered in the PowerPoint.</a:t>
            </a:r>
          </a:p>
          <a:p>
            <a:endParaRPr lang="en-US" dirty="0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54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072"/>
    </mc:Choice>
    <mc:Fallback xmlns="">
      <p:transition spd="slow" advTm="430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164B18-5F90-4638-85AC-54C45FF2C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3216E2-CED6-4AEE-9E7D-38D2CE65DA84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9769D40-AC90-46F1-B41A-67B5A16E0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2900" y="133004"/>
            <a:ext cx="11061700" cy="781396"/>
          </a:xfrm>
        </p:spPr>
        <p:txBody>
          <a:bodyPr/>
          <a:lstStyle/>
          <a:p>
            <a:r>
              <a:rPr lang="en-US" dirty="0"/>
              <a:t>Points to Ponder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263AD0D-61C6-40A5-ACC6-E5DD8B0C36A2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342900" y="1120441"/>
            <a:ext cx="11010900" cy="5138929"/>
          </a:xfrm>
        </p:spPr>
        <p:txBody>
          <a:bodyPr/>
          <a:lstStyle/>
          <a:p>
            <a:r>
              <a:rPr lang="en-US" dirty="0"/>
              <a:t>Why is the health and life expectancy of Americans declining?</a:t>
            </a:r>
          </a:p>
          <a:p>
            <a:r>
              <a:rPr lang="en-US" dirty="0"/>
              <a:t>Why is the U.S. health care system ranked below many other developed country’s systems?</a:t>
            </a:r>
          </a:p>
          <a:p>
            <a:r>
              <a:rPr lang="en-US" dirty="0"/>
              <a:t>What social changes are occurring in the health care system?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683496" y="3512321"/>
            <a:ext cx="2460866" cy="24608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734809" y="3537020"/>
            <a:ext cx="2460866" cy="2460866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70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585"/>
    </mc:Choice>
    <mc:Fallback xmlns="">
      <p:transition spd="slow" advTm="445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Social Construction of Health, Illness and Medicine</a:t>
            </a:r>
          </a:p>
          <a:p>
            <a:pPr marL="0" indent="0">
              <a:buNone/>
            </a:pPr>
            <a:r>
              <a:rPr lang="en-US" sz="2000" i="1" dirty="0"/>
              <a:t>L.O. 14.1.1: Describe how health, illness, and medicine are socially constructed.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621"/>
            <a:ext cx="11010900" cy="4182979"/>
          </a:xfrm>
        </p:spPr>
        <p:txBody>
          <a:bodyPr>
            <a:normAutofit/>
          </a:bodyPr>
          <a:lstStyle/>
          <a:p>
            <a:r>
              <a:rPr lang="en-US" b="1" dirty="0"/>
              <a:t>Medical Sociology: </a:t>
            </a:r>
            <a:r>
              <a:rPr lang="en-US" dirty="0"/>
              <a:t>the sociological analysis of social interactions, organizations, and systems related to health, illness, and medicine. </a:t>
            </a:r>
          </a:p>
          <a:p>
            <a:r>
              <a:rPr lang="en-US" b="1" dirty="0"/>
              <a:t>Health: </a:t>
            </a:r>
            <a:r>
              <a:rPr lang="en-US" dirty="0"/>
              <a:t>a state of complete physical, mental, and social well-being, and not merely the absence of disease or infirmity. 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924855" y="3795068"/>
            <a:ext cx="2505146" cy="2505146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04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080"/>
    </mc:Choice>
    <mc:Fallback xmlns="">
      <p:transition spd="slow" advTm="410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Social Construction of Health, Illness and Medicine</a:t>
            </a:r>
          </a:p>
          <a:p>
            <a:pPr marL="0" indent="0">
              <a:buNone/>
            </a:pPr>
            <a:r>
              <a:rPr lang="en-US" sz="2000" i="1" dirty="0"/>
              <a:t>L.O. 14.1.1: Describe how health, illness, and medicine are socially constructed.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621"/>
            <a:ext cx="11010900" cy="418297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/>
              <a:t>Three Components to how Health and Illness are Socially Constructed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Culture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Personal Experience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Stakeholder Incentives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8473698" y="3691408"/>
            <a:ext cx="2633192" cy="2633192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64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077"/>
    </mc:Choice>
    <mc:Fallback xmlns="">
      <p:transition spd="slow" advTm="1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The Social Construction of Health, Illness and Medicine</a:t>
            </a:r>
          </a:p>
          <a:p>
            <a:pPr marL="0" indent="0">
              <a:buNone/>
            </a:pPr>
            <a:r>
              <a:rPr lang="en-US" sz="2000" i="1" dirty="0"/>
              <a:t>L.O. 14.1.1: Describe how health, illness, and medicine are socially constructed.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621"/>
            <a:ext cx="11010900" cy="4182979"/>
          </a:xfrm>
        </p:spPr>
        <p:txBody>
          <a:bodyPr>
            <a:normAutofit/>
          </a:bodyPr>
          <a:lstStyle/>
          <a:p>
            <a:r>
              <a:rPr lang="en-US" b="1" dirty="0"/>
              <a:t>Social Stigma:</a:t>
            </a:r>
            <a:r>
              <a:rPr lang="en-US" dirty="0"/>
              <a:t> a negative label characterized by one or more personal traits that form a stereotype about the individual. </a:t>
            </a:r>
          </a:p>
          <a:p>
            <a:r>
              <a:rPr lang="en-US" b="1" dirty="0"/>
              <a:t>Medicalization: </a:t>
            </a:r>
            <a:r>
              <a:rPr lang="en-US" dirty="0"/>
              <a:t>the process by which nonmedical problems become defined and treated as medical problems. </a:t>
            </a:r>
          </a:p>
          <a:p>
            <a:r>
              <a:rPr lang="en-US" b="1" dirty="0"/>
              <a:t>Medical Industrial Complex:</a:t>
            </a:r>
            <a:r>
              <a:rPr lang="en-US" dirty="0"/>
              <a:t> the multibillion-dollar enterprise consisting of doctors, hospitals, nursing homes, insurance companies, drug manufacturers, and hospital supply and equipment companies.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86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003"/>
    </mc:Choice>
    <mc:Fallback xmlns="">
      <p:transition spd="slow" advTm="1110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Module 1: Health, Illness, and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F0F053-5493-47AF-8C00-3D31EFBD047F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000" i="1" dirty="0"/>
              <a:t>American Health and Lifestyles</a:t>
            </a:r>
          </a:p>
          <a:p>
            <a:pPr marL="0" indent="0">
              <a:buNone/>
            </a:pPr>
            <a:r>
              <a:rPr lang="en-US" sz="2000" i="1" dirty="0"/>
              <a:t>L.O. 14.1.2: Describe the evolution of American health and lifestyles.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AFB1BF-7F66-4F3B-BB8B-9BC0F910EA11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42900" y="2141621"/>
            <a:ext cx="11010900" cy="4182979"/>
          </a:xfrm>
        </p:spPr>
        <p:txBody>
          <a:bodyPr>
            <a:normAutofit/>
          </a:bodyPr>
          <a:lstStyle/>
          <a:p>
            <a:r>
              <a:rPr lang="en-US" b="1" dirty="0"/>
              <a:t>Chronic Diseases: </a:t>
            </a:r>
            <a:r>
              <a:rPr lang="en-US" dirty="0"/>
              <a:t>long-lasting health problems that normally cannot be cured, only controlled, such as heart disease, cancer and strokes.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2279" y="3216178"/>
            <a:ext cx="6072142" cy="282878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6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4643"/>
    </mc:Choice>
    <mc:Fallback xmlns="">
      <p:transition spd="slow" advTm="546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CFDEF-7B4D-438D-BDFF-4A08FBBED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844" y="257229"/>
            <a:ext cx="11010900" cy="781396"/>
          </a:xfrm>
        </p:spPr>
        <p:txBody>
          <a:bodyPr>
            <a:noAutofit/>
          </a:bodyPr>
          <a:lstStyle/>
          <a:p>
            <a:r>
              <a:rPr lang="en-US" sz="3400" dirty="0">
                <a:solidFill>
                  <a:srgbClr val="191919"/>
                </a:solidFill>
                <a:latin typeface="Arial" panose="020B0604020202020204" pitchFamily="34" charset="0"/>
              </a:rPr>
              <a:t>Table 14.1.1: The Ten Leading Causes of Death in the United States, 1900 and 2017</a:t>
            </a:r>
            <a:endParaRPr lang="en-US" sz="3400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F58EBD44-7929-484B-91A9-717FB464EF58}"/>
              </a:ext>
            </a:extLst>
          </p:cNvPr>
          <p:cNvGraphicFramePr>
            <a:graphicFrameLocks noGrp="1"/>
          </p:cNvGraphicFramePr>
          <p:nvPr>
            <p:ph sz="quarter" idx="12"/>
            <p:extLst>
              <p:ext uri="{D42A27DB-BD31-4B8C-83A1-F6EECF244321}">
                <p14:modId xmlns:p14="http://schemas.microsoft.com/office/powerpoint/2010/main" val="3880391056"/>
              </p:ext>
            </p:extLst>
          </p:nvPr>
        </p:nvGraphicFramePr>
        <p:xfrm>
          <a:off x="457200" y="1489570"/>
          <a:ext cx="7574692" cy="4621426"/>
        </p:xfrm>
        <a:graphic>
          <a:graphicData uri="http://schemas.openxmlformats.org/drawingml/2006/table">
            <a:tbl>
              <a:tblPr/>
              <a:tblGrid>
                <a:gridCol w="3787346">
                  <a:extLst>
                    <a:ext uri="{9D8B030D-6E8A-4147-A177-3AD203B41FA5}">
                      <a16:colId xmlns:a16="http://schemas.microsoft.com/office/drawing/2014/main" val="4145150321"/>
                    </a:ext>
                  </a:extLst>
                </a:gridCol>
                <a:gridCol w="3787346">
                  <a:extLst>
                    <a:ext uri="{9D8B030D-6E8A-4147-A177-3AD203B41FA5}">
                      <a16:colId xmlns:a16="http://schemas.microsoft.com/office/drawing/2014/main" val="4030739815"/>
                    </a:ext>
                  </a:extLst>
                </a:gridCol>
              </a:tblGrid>
              <a:tr h="36908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b="1" dirty="0">
                          <a:effectLst/>
                          <a:latin typeface="inherit"/>
                        </a:rPr>
                        <a:t>1900</a:t>
                      </a:r>
                      <a:endParaRPr lang="en-US" sz="1000" dirty="0">
                        <a:effectLst/>
                      </a:endParaRP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b="1" dirty="0">
                          <a:effectLst/>
                          <a:latin typeface="inherit"/>
                        </a:rPr>
                        <a:t>2017</a:t>
                      </a:r>
                      <a:endParaRPr lang="en-US" sz="1000" dirty="0">
                        <a:effectLst/>
                      </a:endParaRP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6954331"/>
                  </a:ext>
                </a:extLst>
              </a:tr>
              <a:tr h="36908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Influenza and pneumonia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Heart disease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9000039"/>
                  </a:ext>
                </a:extLst>
              </a:tr>
              <a:tr h="326599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Tuberculosis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Cancer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3285139"/>
                  </a:ext>
                </a:extLst>
              </a:tr>
              <a:tr h="36908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Gastroenteritis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Unintentional injuries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553043"/>
                  </a:ext>
                </a:extLst>
              </a:tr>
              <a:tr h="57040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Heart disease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Chronic lower respiratory diseases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9463987"/>
                  </a:ext>
                </a:extLst>
              </a:tr>
              <a:tr h="57040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Cerebral hemorrhage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Stroke and cerebrovascular diseases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9567989"/>
                  </a:ext>
                </a:extLst>
              </a:tr>
              <a:tr h="36908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Kidney disease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Alzheimer’s disease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4531696"/>
                  </a:ext>
                </a:extLst>
              </a:tr>
              <a:tr h="36908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Accidents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Diabetes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277490"/>
                  </a:ext>
                </a:extLst>
              </a:tr>
              <a:tr h="36908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Cancer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Influenza and pneumonia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23338208"/>
                  </a:ext>
                </a:extLst>
              </a:tr>
              <a:tr h="369087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Diseases of early infancy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>
                          <a:effectLst/>
                        </a:rPr>
                        <a:t>Kidney disease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2400777"/>
                  </a:ext>
                </a:extLst>
              </a:tr>
              <a:tr h="570406"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Diphtheria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ase"/>
                      <a:r>
                        <a:rPr lang="en-US" sz="1000" dirty="0">
                          <a:effectLst/>
                        </a:rPr>
                        <a:t>Intentional self-harm (suicide)</a:t>
                      </a:r>
                    </a:p>
                  </a:txBody>
                  <a:tcPr marL="131340" marR="131340" marT="65670" marB="6567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572043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50B709-FDB2-4B4F-98E9-F700B365B33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34AE98D-A3AE-4130-B41C-175A6CE8A783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E5225-2B65-4137-93CF-3E6664504F6B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algn="ctr"/>
            <a:r>
              <a:rPr lang="en-US" dirty="0"/>
              <a:t>United Instructors &amp; Textbook Authors Co-op - SociologicalYOU - ISBN 978-1-64007-406-4 - All Rights Reserved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682957-9C34-F04E-B8DA-80A61C75947A}"/>
              </a:ext>
            </a:extLst>
          </p:cNvPr>
          <p:cNvSpPr txBox="1"/>
          <p:nvPr/>
        </p:nvSpPr>
        <p:spPr>
          <a:xfrm>
            <a:off x="4394043" y="6270892"/>
            <a:ext cx="26443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>
                <a:hlinkClick r:id="rId4" action="ppaction://hlinksldjump"/>
              </a:rPr>
              <a:t>Link to alternative text for this content    </a:t>
            </a:r>
            <a:endParaRPr lang="en-US" sz="800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26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77"/>
    </mc:Choice>
    <mc:Fallback xmlns="">
      <p:transition spd="slow" advTm="21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itle Slides 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D135A048-FD12-457C-ACDD-50816C5975C3}"/>
    </a:ext>
  </a:extLst>
</a:theme>
</file>

<file path=ppt/theme/theme2.xml><?xml version="1.0" encoding="utf-8"?>
<a:theme xmlns:a="http://schemas.openxmlformats.org/drawingml/2006/main" name="MainContent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3A2C2190-D08A-4283-804E-71B2438C6D47}"/>
    </a:ext>
  </a:extLst>
</a:theme>
</file>

<file path=ppt/theme/theme3.xml><?xml version="1.0" encoding="utf-8"?>
<a:theme xmlns:a="http://schemas.openxmlformats.org/drawingml/2006/main" name="Devider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FA4F27D-1AE6-4612-BA4B-522E9B340ECB}"/>
    </a:ext>
  </a:extLst>
</a:theme>
</file>

<file path=ppt/theme/theme4.xml><?xml version="1.0" encoding="utf-8"?>
<a:theme xmlns:a="http://schemas.openxmlformats.org/drawingml/2006/main" name="ImageDescriptionAppendixSlide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A37D12EA-6B63-4436-BF59-D406A4F14DF2}"/>
    </a:ext>
  </a:extLst>
</a:theme>
</file>

<file path=ppt/theme/theme5.xml><?xml version="1.0" encoding="utf-8"?>
<a:theme xmlns:a="http://schemas.openxmlformats.org/drawingml/2006/main" name="ClosingMaster">
  <a:themeElements>
    <a:clrScheme name="SY NEW COLOR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268E0"/>
      </a:accent1>
      <a:accent2>
        <a:srgbClr val="F62F60"/>
      </a:accent2>
      <a:accent3>
        <a:srgbClr val="666666"/>
      </a:accent3>
      <a:accent4>
        <a:srgbClr val="808080"/>
      </a:accent4>
      <a:accent5>
        <a:srgbClr val="CCCCCC"/>
      </a:accent5>
      <a:accent6>
        <a:srgbClr val="EC7700"/>
      </a:accent6>
      <a:hlink>
        <a:srgbClr val="0070C0"/>
      </a:hlink>
      <a:folHlink>
        <a:srgbClr val="7030A0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Y 16-9 Final Template.pptx" id="{2C75C0F1-179C-450F-AE0F-F74337DCA68C}" vid="{77398BFA-C190-4F5B-929C-BBC09D0FA3C2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SY WideScreen Custom Template</Template>
  <TotalTime>2067</TotalTime>
  <Words>1841</Words>
  <Application>Microsoft Macintosh PowerPoint</Application>
  <PresentationFormat>Widescreen</PresentationFormat>
  <Paragraphs>201</Paragraphs>
  <Slides>26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Calibri</vt:lpstr>
      <vt:lpstr>inherit</vt:lpstr>
      <vt:lpstr>Open Sans</vt:lpstr>
      <vt:lpstr>Title Slides Master</vt:lpstr>
      <vt:lpstr>MainContentSlideMaster</vt:lpstr>
      <vt:lpstr>DeviderSlideMaster</vt:lpstr>
      <vt:lpstr>ImageDescriptionAppendixSlideMaster</vt:lpstr>
      <vt:lpstr>ClosingMaster</vt:lpstr>
      <vt:lpstr>SociologicalYOU  </vt:lpstr>
      <vt:lpstr>Chapter 14</vt:lpstr>
      <vt:lpstr>Modules</vt:lpstr>
      <vt:lpstr>Points to Ponder</vt:lpstr>
      <vt:lpstr>Module 1: Health, Illness, and Medicine</vt:lpstr>
      <vt:lpstr>Module 1: Health, Illness, and Medicine</vt:lpstr>
      <vt:lpstr>Module 1: Health, Illness, and Medicine</vt:lpstr>
      <vt:lpstr>Module 1: Health, Illness, and Medicine</vt:lpstr>
      <vt:lpstr>Table 14.1.1: The Ten Leading Causes of Death in the United States, 1900 and 2017</vt:lpstr>
      <vt:lpstr>Module 1: Health, Illness, and Medicine</vt:lpstr>
      <vt:lpstr>Module 2: The Structures of Health, Illness, and Medicine</vt:lpstr>
      <vt:lpstr>Module 2: The Structures of Health, Illness, and Medicine</vt:lpstr>
      <vt:lpstr>Module 2: The Structures of Health, Illness, and Medicine</vt:lpstr>
      <vt:lpstr>Module 3: Problems with Healthcare</vt:lpstr>
      <vt:lpstr>Module 3: Problems with Healthcare</vt:lpstr>
      <vt:lpstr>Module 3: Problems with Healthcare</vt:lpstr>
      <vt:lpstr>Module 4: Health and the Sociological Imagination</vt:lpstr>
      <vt:lpstr>Figure 14.4.1: Contagion</vt:lpstr>
      <vt:lpstr>Module 4: Health and the Sociological Imagination</vt:lpstr>
      <vt:lpstr>Module 5: Changes in Your Healthcare</vt:lpstr>
      <vt:lpstr>Module 5: Changes in Your Healthcare</vt:lpstr>
      <vt:lpstr>Module 5: Changes in Your Healthcare</vt:lpstr>
      <vt:lpstr>PowerPoint Presentation</vt:lpstr>
      <vt:lpstr>Accessibility Content: Text Alternatives for Images</vt:lpstr>
      <vt:lpstr>The Ten Leading Causes of Death in the United States, 1900 and 2017 – Text Alternative</vt:lpstr>
      <vt:lpstr>Contagion – Text Alternative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Sociology: A Brief Introduction, 13th edition</dc:title>
  <dc:creator>Windows User</dc:creator>
  <cp:lastModifiedBy>Hovanec-Carey, Amber</cp:lastModifiedBy>
  <cp:revision>130</cp:revision>
  <dcterms:created xsi:type="dcterms:W3CDTF">2019-12-23T09:26:56Z</dcterms:created>
  <dcterms:modified xsi:type="dcterms:W3CDTF">2023-08-04T15:56:14Z</dcterms:modified>
</cp:coreProperties>
</file>