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90" r:id="rId3"/>
    <p:sldMasterId id="2147483693" r:id="rId4"/>
    <p:sldMasterId id="2147483676" r:id="rId5"/>
  </p:sldMasterIdLst>
  <p:notesMasterIdLst>
    <p:notesMasterId r:id="rId27"/>
  </p:notesMasterIdLst>
  <p:handoutMasterIdLst>
    <p:handoutMasterId r:id="rId28"/>
  </p:handoutMasterIdLst>
  <p:sldIdLst>
    <p:sldId id="322" r:id="rId6"/>
    <p:sldId id="258" r:id="rId7"/>
    <p:sldId id="263" r:id="rId8"/>
    <p:sldId id="264" r:id="rId9"/>
    <p:sldId id="272" r:id="rId10"/>
    <p:sldId id="277" r:id="rId11"/>
    <p:sldId id="303" r:id="rId12"/>
    <p:sldId id="279" r:id="rId13"/>
    <p:sldId id="300" r:id="rId14"/>
    <p:sldId id="281" r:id="rId15"/>
    <p:sldId id="301" r:id="rId16"/>
    <p:sldId id="283" r:id="rId17"/>
    <p:sldId id="287" r:id="rId18"/>
    <p:sldId id="289" r:id="rId19"/>
    <p:sldId id="291" r:id="rId20"/>
    <p:sldId id="293" r:id="rId21"/>
    <p:sldId id="295" r:id="rId22"/>
    <p:sldId id="297" r:id="rId23"/>
    <p:sldId id="270" r:id="rId24"/>
    <p:sldId id="268" r:id="rId25"/>
    <p:sldId id="32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vanec-Carey, Amber" initials="HA" lastIdx="7" clrIdx="0">
    <p:extLst>
      <p:ext uri="{19B8F6BF-5375-455C-9EA6-DF929625EA0E}">
        <p15:presenceInfo xmlns:p15="http://schemas.microsoft.com/office/powerpoint/2012/main" userId="S::amber.j.carey@tcu.edu::25a14beb-4a74-4b05-8108-603cad940eb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AFCD"/>
    <a:srgbClr val="92BF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85" autoAdjust="0"/>
    <p:restoredTop sz="94660"/>
  </p:normalViewPr>
  <p:slideViewPr>
    <p:cSldViewPr snapToGrid="0" showGuides="1">
      <p:cViewPr varScale="1">
        <p:scale>
          <a:sx n="120" d="100"/>
          <a:sy n="120" d="100"/>
        </p:scale>
        <p:origin x="200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71" d="100"/>
          <a:sy n="71" d="100"/>
        </p:scale>
        <p:origin x="3372" y="4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8D0F3CD-A4FA-43A2-B5AE-37ECAC118A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D2C850-3AB9-442E-895B-158D0B6008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E8F78F-3CEA-4824-82CE-5B60F179032B}" type="datetimeFigureOut">
              <a:rPr lang="en-US" smtClean="0"/>
              <a:t>8/4/23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2A41B4-7949-46E1-BF03-501A93A42CC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D7FD2E-F7EB-447C-9ED5-5FD1B110E7C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7DBEC4-F40A-4127-8BC9-5DDC2C6D0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144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A4ACC5-07E7-4884-B7F1-BE76AB332569}" type="datetimeFigureOut">
              <a:rPr lang="en-US" smtClean="0"/>
              <a:t>8/4/23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B86D59-FD02-4A60-89D0-23361045E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334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Cover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C45C5B06-177A-4F27-AB86-8B7ED5E2FB3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08295" y="1222375"/>
            <a:ext cx="5183605" cy="5140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7FA6E3-2B38-4D8E-8275-8D7ABE0A3AF9}"/>
              </a:ext>
            </a:extLst>
          </p:cNvPr>
          <p:cNvSpPr/>
          <p:nvPr userDrawn="1"/>
        </p:nvSpPr>
        <p:spPr>
          <a:xfrm>
            <a:off x="1" y="2026302"/>
            <a:ext cx="6047054" cy="35324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637B987C-F73D-4A6C-9D45-935100FF58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700" y="2456621"/>
            <a:ext cx="5111656" cy="972380"/>
          </a:xfrm>
          <a:prstGeom prst="rect">
            <a:avLst/>
          </a:prstGeom>
          <a:effectLst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600" b="1">
                <a:solidFill>
                  <a:schemeClr val="bg2"/>
                </a:solidFill>
                <a:effectLst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498CACB0-F0FD-499B-A972-575E5F33CF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7700" y="3614345"/>
            <a:ext cx="5111656" cy="5761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</a:t>
            </a:r>
          </a:p>
        </p:txBody>
      </p:sp>
      <p:sp>
        <p:nvSpPr>
          <p:cNvPr id="9" name="Text Placeholder">
            <a:extLst>
              <a:ext uri="{FF2B5EF4-FFF2-40B4-BE49-F238E27FC236}">
                <a16:creationId xmlns:a16="http://schemas.microsoft.com/office/drawing/2014/main" id="{B9829546-4A1E-428A-8949-001AD05296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700" y="4409814"/>
            <a:ext cx="5111656" cy="5761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 sz="1600" b="0">
                <a:solidFill>
                  <a:schemeClr val="bg2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Extra Text</a:t>
            </a:r>
          </a:p>
        </p:txBody>
      </p:sp>
      <p:sp>
        <p:nvSpPr>
          <p:cNvPr id="12" name="Flowchart: Process 11">
            <a:extLst>
              <a:ext uri="{FF2B5EF4-FFF2-40B4-BE49-F238E27FC236}">
                <a16:creationId xmlns:a16="http://schemas.microsoft.com/office/drawing/2014/main" id="{E9B3F09D-2E4F-4700-8259-2EAB82919C56}"/>
              </a:ext>
            </a:extLst>
          </p:cNvPr>
          <p:cNvSpPr/>
          <p:nvPr userDrawn="1"/>
        </p:nvSpPr>
        <p:spPr>
          <a:xfrm>
            <a:off x="0" y="6514599"/>
            <a:ext cx="11795533" cy="31387"/>
          </a:xfrm>
          <a:prstGeom prst="flowChartProcess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F09DC597-74DE-4A98-956E-081C44245C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33D5C6D8-7630-4F37-BDFB-49220B0253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3272" y="6573052"/>
            <a:ext cx="8545888" cy="26240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802187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mparison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Title">
            <a:extLst>
              <a:ext uri="{FF2B5EF4-FFF2-40B4-BE49-F238E27FC236}">
                <a16:creationId xmlns:a16="http://schemas.microsoft.com/office/drawing/2014/main" id="{7844DE21-488B-482E-A0E5-43C04BE3DB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33004"/>
            <a:ext cx="11061700" cy="78139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3FFDA9D9-8A70-49EE-8919-306CEDDD4AA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899" y="1120441"/>
            <a:ext cx="5334693" cy="51389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Appendix Link">
            <a:extLst>
              <a:ext uri="{FF2B5EF4-FFF2-40B4-BE49-F238E27FC236}">
                <a16:creationId xmlns:a16="http://schemas.microsoft.com/office/drawing/2014/main" id="{8DA8E396-49CB-44B6-819A-0F704E1CCD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50990" y="6324600"/>
            <a:ext cx="3145679" cy="190500"/>
          </a:xfrm>
        </p:spPr>
        <p:txBody>
          <a:bodyPr anchor="b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dirty="0"/>
              <a:t>Add text alternative link, if needed.</a:t>
            </a:r>
          </a:p>
        </p:txBody>
      </p:sp>
      <p:sp>
        <p:nvSpPr>
          <p:cNvPr id="13" name="Image Credit">
            <a:extLst>
              <a:ext uri="{FF2B5EF4-FFF2-40B4-BE49-F238E27FC236}">
                <a16:creationId xmlns:a16="http://schemas.microsoft.com/office/drawing/2014/main" id="{37CDDB7F-E26B-456C-BE9A-6CED941184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20736" y="6580330"/>
            <a:ext cx="8903896" cy="243765"/>
          </a:xfrm>
        </p:spPr>
        <p:txBody>
          <a:bodyPr anchor="ctr">
            <a:noAutofit/>
          </a:bodyPr>
          <a:lstStyle>
            <a:lvl1pPr algn="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r">
              <a:defRPr sz="900"/>
            </a:lvl2pPr>
            <a:lvl3pPr algn="r">
              <a:defRPr sz="900"/>
            </a:lvl3pPr>
            <a:lvl4pPr algn="r">
              <a:defRPr sz="900"/>
            </a:lvl4pPr>
            <a:lvl5pPr algn="r">
              <a:defRPr sz="900"/>
            </a:lvl5pPr>
          </a:lstStyle>
          <a:p>
            <a:pPr lvl="0"/>
            <a:r>
              <a:rPr lang="en-US" dirty="0"/>
              <a:t>Insert Image Credit Here</a:t>
            </a: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C2496F98-2786-4FD9-B946-2973B237BBF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935287" y="1104900"/>
            <a:ext cx="5418513" cy="51389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3B914D7B-3921-44F3-90B0-3D1F3314C3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441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Main One Second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>
            <a:extLst>
              <a:ext uri="{FF2B5EF4-FFF2-40B4-BE49-F238E27FC236}">
                <a16:creationId xmlns:a16="http://schemas.microsoft.com/office/drawing/2014/main" id="{415C26B4-3443-449C-9F2E-F2E3E8BDCE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33004"/>
            <a:ext cx="11061700" cy="78139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448D8777-4D3A-4177-AD9A-61E296AE98A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899" y="1120441"/>
            <a:ext cx="7429501" cy="51389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Appendix Link">
            <a:extLst>
              <a:ext uri="{FF2B5EF4-FFF2-40B4-BE49-F238E27FC236}">
                <a16:creationId xmlns:a16="http://schemas.microsoft.com/office/drawing/2014/main" id="{98656C90-4C0E-47C4-9D09-617B0303AA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50990" y="6324600"/>
            <a:ext cx="3145679" cy="190500"/>
          </a:xfrm>
        </p:spPr>
        <p:txBody>
          <a:bodyPr anchor="b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dirty="0"/>
              <a:t>Add text alternative link, if needed.</a:t>
            </a:r>
          </a:p>
        </p:txBody>
      </p:sp>
      <p:sp>
        <p:nvSpPr>
          <p:cNvPr id="9" name="Image Credit">
            <a:extLst>
              <a:ext uri="{FF2B5EF4-FFF2-40B4-BE49-F238E27FC236}">
                <a16:creationId xmlns:a16="http://schemas.microsoft.com/office/drawing/2014/main" id="{C2D3C801-9FA0-402A-8F2A-AE08F92D06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20736" y="6580330"/>
            <a:ext cx="8903896" cy="243765"/>
          </a:xfrm>
        </p:spPr>
        <p:txBody>
          <a:bodyPr anchor="ctr">
            <a:noAutofit/>
          </a:bodyPr>
          <a:lstStyle>
            <a:lvl1pPr algn="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r">
              <a:defRPr sz="900"/>
            </a:lvl2pPr>
            <a:lvl3pPr algn="r">
              <a:defRPr sz="900"/>
            </a:lvl3pPr>
            <a:lvl4pPr algn="r">
              <a:defRPr sz="900"/>
            </a:lvl4pPr>
            <a:lvl5pPr algn="r">
              <a:defRPr sz="900"/>
            </a:lvl5pPr>
          </a:lstStyle>
          <a:p>
            <a:pPr lvl="0"/>
            <a:r>
              <a:rPr lang="en-US" dirty="0"/>
              <a:t>Insert Image Credit Here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9FEDD192-24E1-45C4-959C-03FD1B98BD7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971905" y="1104900"/>
            <a:ext cx="3381895" cy="51389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F134E337-0864-49F8-B04B-AEDD2F491E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481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with Third as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Title">
            <a:extLst>
              <a:ext uri="{FF2B5EF4-FFF2-40B4-BE49-F238E27FC236}">
                <a16:creationId xmlns:a16="http://schemas.microsoft.com/office/drawing/2014/main" id="{E4050B75-5B69-4976-9427-B09D8EE272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33004"/>
            <a:ext cx="11010900" cy="78139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4F3F781D-4072-4E74-8A1F-1A6786F81EE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900" y="1110460"/>
            <a:ext cx="11010900" cy="24889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369C879D-0D69-46DE-8D97-54EA4211746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42900" y="3746212"/>
            <a:ext cx="7221682" cy="25783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31E73CC8-867C-4623-A9FB-097AFAA32C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3E7E735B-7F33-4631-9D2C-7C0EB696244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30836" y="3749918"/>
            <a:ext cx="3622964" cy="25783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Appendix Link">
            <a:extLst>
              <a:ext uri="{FF2B5EF4-FFF2-40B4-BE49-F238E27FC236}">
                <a16:creationId xmlns:a16="http://schemas.microsoft.com/office/drawing/2014/main" id="{D4A5802D-DACA-4B0B-B0F2-3BAD150159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61827" y="6338164"/>
            <a:ext cx="3145679" cy="190500"/>
          </a:xfrm>
        </p:spPr>
        <p:txBody>
          <a:bodyPr anchor="b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dirty="0"/>
              <a:t>Add text alternative link, if needed.</a:t>
            </a:r>
          </a:p>
        </p:txBody>
      </p:sp>
      <p:sp>
        <p:nvSpPr>
          <p:cNvPr id="17" name="Image Credit">
            <a:extLst>
              <a:ext uri="{FF2B5EF4-FFF2-40B4-BE49-F238E27FC236}">
                <a16:creationId xmlns:a16="http://schemas.microsoft.com/office/drawing/2014/main" id="{00564C44-0701-495B-82F9-DF5034D23E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40133" y="6584649"/>
            <a:ext cx="8903896" cy="243765"/>
          </a:xfrm>
        </p:spPr>
        <p:txBody>
          <a:bodyPr anchor="ctr">
            <a:noAutofit/>
          </a:bodyPr>
          <a:lstStyle>
            <a:lvl1pPr algn="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r">
              <a:defRPr sz="900"/>
            </a:lvl2pPr>
            <a:lvl3pPr algn="r">
              <a:defRPr sz="900"/>
            </a:lvl3pPr>
            <a:lvl4pPr algn="r">
              <a:defRPr sz="900"/>
            </a:lvl4pPr>
            <a:lvl5pPr algn="r">
              <a:defRPr sz="900"/>
            </a:lvl5pPr>
          </a:lstStyle>
          <a:p>
            <a:pPr lvl="0"/>
            <a:r>
              <a:rPr lang="en-US" dirty="0"/>
              <a:t>Insert Image Credit Here</a:t>
            </a:r>
          </a:p>
        </p:txBody>
      </p:sp>
    </p:spTree>
    <p:extLst>
      <p:ext uri="{BB962C8B-B14F-4D97-AF65-F5344CB8AC3E}">
        <p14:creationId xmlns:p14="http://schemas.microsoft.com/office/powerpoint/2010/main" val="588883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Main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Title">
            <a:extLst>
              <a:ext uri="{FF2B5EF4-FFF2-40B4-BE49-F238E27FC236}">
                <a16:creationId xmlns:a16="http://schemas.microsoft.com/office/drawing/2014/main" id="{D06EFEA8-8F6F-4F0F-86C4-DE2783E25D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21921"/>
            <a:ext cx="11010900" cy="792479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E7B5D86E-78EB-4740-A069-EC533B6F2F2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900" y="1093831"/>
            <a:ext cx="11010900" cy="61247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A240936-B42A-44CF-BB38-220E7984C85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42900" y="1887617"/>
            <a:ext cx="11010900" cy="649138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 dirty="0"/>
              <a:t>Slide Content 2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9269989-FCAE-4B71-AF9E-A05D787DEC6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42900" y="2718065"/>
            <a:ext cx="11010900" cy="673100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 dirty="0"/>
              <a:t>Slide Content 3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11E7D70B-55BD-4D44-8757-C9111C895DA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42900" y="3572475"/>
            <a:ext cx="11010900" cy="6985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 dirty="0"/>
              <a:t>Slide Content 4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5902B204-DB00-484F-9DD2-D850F2BFBF4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42900" y="4452285"/>
            <a:ext cx="11010900" cy="6985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 dirty="0"/>
              <a:t>Slide Content 5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5F8C0F0C-7B80-4D0B-B3AC-EA008C38CB56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42900" y="5332096"/>
            <a:ext cx="11010900" cy="733425"/>
          </a:xfrm>
        </p:spPr>
        <p:txBody>
          <a:bodyPr/>
          <a:lstStyle>
            <a:lvl1pPr>
              <a:defRPr sz="2400" b="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 dirty="0"/>
              <a:t>Slide Content 6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05D9504C-1253-4D88-9693-98529AD17F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Appendix Link">
            <a:extLst>
              <a:ext uri="{FF2B5EF4-FFF2-40B4-BE49-F238E27FC236}">
                <a16:creationId xmlns:a16="http://schemas.microsoft.com/office/drawing/2014/main" id="{DE50183A-4AA3-4AEB-AB6E-531EC58FB97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61827" y="6338164"/>
            <a:ext cx="3145679" cy="190500"/>
          </a:xfrm>
        </p:spPr>
        <p:txBody>
          <a:bodyPr anchor="b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dirty="0"/>
              <a:t>Add text alternative link, if needed.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A3D072B7-D07D-4636-901E-85C33FE2EEE7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1443272" y="6573052"/>
            <a:ext cx="8545888" cy="262408"/>
          </a:xfrm>
        </p:spPr>
        <p:txBody>
          <a:bodyPr/>
          <a:lstStyle/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687914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Main Plac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FF8A0-D838-4B60-A6EE-7BD83A120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B6EE20-5767-4F2B-A6E9-8C84187EE8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EDA89-C2F5-4748-8B4A-06BF10B9D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E401B71D-64BE-400D-B66B-879CBB2FFE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69988" y="1118062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6D0F6D6D-CA27-4725-8DEA-3294B0FC0C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69988" y="1947402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0C54000B-F9C2-44A1-A51C-1B37EE2CCA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69988" y="2776742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F41E9A02-90F1-4CF2-9F90-FEEE42E86B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9988" y="3606082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9A7109A0-0790-4AE2-B051-F7511A29D3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9988" y="4441289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E0BA8597-464F-4916-B444-1D883ACFE18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94241" y="1118062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7CB3DD70-86A3-463D-B0EC-0A0A460F03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94241" y="1947402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18C599F2-041F-49F0-8862-94B4C65C36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94241" y="2776742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3320D77A-4CF6-4ADA-9880-79036A8BE5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94241" y="3606082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AC865366-8F58-469A-98DF-069FBDCC741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94241" y="4441289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37044D5B-7847-43F0-A760-97C5B850DA4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3756" y="1118062"/>
            <a:ext cx="621792" cy="621792"/>
          </a:xfrm>
          <a:prstGeom prst="ellipse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B40A108B-599F-4130-B30D-4F181DE889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3756" y="1948869"/>
            <a:ext cx="621792" cy="621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F873B1F5-B35A-44F6-8170-D402D8E905B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83756" y="2779676"/>
            <a:ext cx="621792" cy="621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8" name="Text Placeholder 28">
            <a:extLst>
              <a:ext uri="{FF2B5EF4-FFF2-40B4-BE49-F238E27FC236}">
                <a16:creationId xmlns:a16="http://schemas.microsoft.com/office/drawing/2014/main" id="{3DA33617-34F6-40A8-A3E7-B9CA5FF787B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83756" y="3610483"/>
            <a:ext cx="621792" cy="621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6DD1E013-BD12-4ACA-A700-90CE8EC1538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83756" y="4441289"/>
            <a:ext cx="621792" cy="621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0" name="Text Placeholder 28">
            <a:extLst>
              <a:ext uri="{FF2B5EF4-FFF2-40B4-BE49-F238E27FC236}">
                <a16:creationId xmlns:a16="http://schemas.microsoft.com/office/drawing/2014/main" id="{E4BE7B35-FD78-4D63-8A6D-524BD7F8360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710667" y="1118062"/>
            <a:ext cx="621792" cy="621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14E337E2-D0A1-42DF-AB20-46A0BD300DC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710667" y="1948869"/>
            <a:ext cx="621792" cy="621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2" name="Text Placeholder 28">
            <a:extLst>
              <a:ext uri="{FF2B5EF4-FFF2-40B4-BE49-F238E27FC236}">
                <a16:creationId xmlns:a16="http://schemas.microsoft.com/office/drawing/2014/main" id="{6A1CD9EE-AEA8-4BC4-8CD2-D9BD4B8E982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710667" y="2779676"/>
            <a:ext cx="621792" cy="621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81DD05A1-2424-4D49-AD24-0F083F1AD58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710667" y="3610483"/>
            <a:ext cx="621792" cy="621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4" name="Text Placeholder 28">
            <a:extLst>
              <a:ext uri="{FF2B5EF4-FFF2-40B4-BE49-F238E27FC236}">
                <a16:creationId xmlns:a16="http://schemas.microsoft.com/office/drawing/2014/main" id="{C034AD36-9C7E-4A18-B581-9466F90D5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710667" y="4441289"/>
            <a:ext cx="621792" cy="621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1B471233-5CFB-4BA7-A061-B82E05BACD1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169988" y="5272095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298DD251-0F9C-4106-B6C6-5508408D2C0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94241" y="5272095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5F35A2F1-543F-4329-BCF3-3D362C93A32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83756" y="5272095"/>
            <a:ext cx="621792" cy="621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8" name="Text Placeholder 28">
            <a:extLst>
              <a:ext uri="{FF2B5EF4-FFF2-40B4-BE49-F238E27FC236}">
                <a16:creationId xmlns:a16="http://schemas.microsoft.com/office/drawing/2014/main" id="{5E22F451-6211-4A5F-8ADB-BC8288F748B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710667" y="5272095"/>
            <a:ext cx="621792" cy="621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24008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FA2D9-F7BD-4211-A796-1DDD2AA85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74179"/>
            <a:ext cx="11010900" cy="84022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5B4E4F-5DFF-4FB9-BA6E-EAFBD5B3F4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42900" y="1104900"/>
            <a:ext cx="11010900" cy="52196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2017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DDAE9C-42BE-4BB2-8F3A-DE2F9D112F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F83A74-A20C-4111-92D3-524315B21A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F8AE1-DBE8-448D-BA04-D7C770AA73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B93668-25A7-4CA8-BE5B-F8611CDFF273}" type="datetimeFigureOut">
              <a:rPr lang="en-US" smtClean="0"/>
              <a:t>8/4/23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3DCBC-7B21-4A5F-9FEA-51AA1FC75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EF860A-8160-4028-AB73-E87066405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1DAADB-846C-4EC1-8054-AAA4FCB32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5218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29988-389F-43AF-9EA3-ABB25DA0E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914" y="1948061"/>
            <a:ext cx="9654604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F75A12-B7C1-4EFA-9CF8-70E48D3E84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72036F-F74C-4B34-9C9B-70331A7CD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5897919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.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C0F72-21D8-498E-819A-9CE64DFF3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34B05D-6154-4B36-93B1-FECD88ED87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76DD7C-BC36-4310-87E6-8F2114BCE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  <p:sp>
        <p:nvSpPr>
          <p:cNvPr id="5" name="Text Placeholder">
            <a:extLst>
              <a:ext uri="{FF2B5EF4-FFF2-40B4-BE49-F238E27FC236}">
                <a16:creationId xmlns:a16="http://schemas.microsoft.com/office/drawing/2014/main" id="{D60051B7-F9B7-40FA-9225-574EEBBC0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899" y="1104900"/>
            <a:ext cx="9646259" cy="5200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656524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Main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Title">
            <a:extLst>
              <a:ext uri="{FF2B5EF4-FFF2-40B4-BE49-F238E27FC236}">
                <a16:creationId xmlns:a16="http://schemas.microsoft.com/office/drawing/2014/main" id="{93C560B7-5BBC-4725-9E6C-39B32E41C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33004"/>
            <a:ext cx="11061700" cy="78139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EDF5AA6C-EF61-4075-9A6B-0A1F3D54153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900" y="1120441"/>
            <a:ext cx="11010900" cy="51389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Appendix Link">
            <a:extLst>
              <a:ext uri="{FF2B5EF4-FFF2-40B4-BE49-F238E27FC236}">
                <a16:creationId xmlns:a16="http://schemas.microsoft.com/office/drawing/2014/main" id="{B7C186D3-3E07-42CF-B361-C84D5BEC48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50990" y="6324600"/>
            <a:ext cx="3145679" cy="190500"/>
          </a:xfrm>
        </p:spPr>
        <p:txBody>
          <a:bodyPr anchor="b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dirty="0"/>
              <a:t>Add text alternative link, if needed.</a:t>
            </a:r>
          </a:p>
        </p:txBody>
      </p:sp>
      <p:sp>
        <p:nvSpPr>
          <p:cNvPr id="12" name="Image Credit">
            <a:extLst>
              <a:ext uri="{FF2B5EF4-FFF2-40B4-BE49-F238E27FC236}">
                <a16:creationId xmlns:a16="http://schemas.microsoft.com/office/drawing/2014/main" id="{91EA33B1-001E-45DC-BA9B-F939F553CC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20736" y="6580330"/>
            <a:ext cx="8903896" cy="243765"/>
          </a:xfrm>
        </p:spPr>
        <p:txBody>
          <a:bodyPr anchor="ctr">
            <a:noAutofit/>
          </a:bodyPr>
          <a:lstStyle>
            <a:lvl1pPr algn="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r">
              <a:defRPr sz="900"/>
            </a:lvl2pPr>
            <a:lvl3pPr algn="r">
              <a:defRPr sz="900"/>
            </a:lvl3pPr>
            <a:lvl4pPr algn="r">
              <a:defRPr sz="900"/>
            </a:lvl4pPr>
            <a:lvl5pPr algn="r">
              <a:defRPr sz="900"/>
            </a:lvl5pPr>
          </a:lstStyle>
          <a:p>
            <a:pPr lvl="0"/>
            <a:r>
              <a:rPr lang="en-US" dirty="0"/>
              <a:t>Insert Image Credit Here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2C90EC51-2EF0-4F3A-9F4A-1E07895841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7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Cover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B753C1F-51E3-4F0F-8790-B06911C57C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08295" y="1222375"/>
            <a:ext cx="5183605" cy="5140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7B9584-2777-45CB-8CA1-F27346949515}"/>
              </a:ext>
            </a:extLst>
          </p:cNvPr>
          <p:cNvSpPr/>
          <p:nvPr userDrawn="1"/>
        </p:nvSpPr>
        <p:spPr>
          <a:xfrm>
            <a:off x="1" y="2026302"/>
            <a:ext cx="6047054" cy="35324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63E5DA04-4AE0-448B-8766-5958D2B4C4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700" y="2456621"/>
            <a:ext cx="5111656" cy="972380"/>
          </a:xfrm>
          <a:prstGeom prst="rect">
            <a:avLst/>
          </a:prstGeom>
          <a:effectLst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ubtitle">
            <a:extLst>
              <a:ext uri="{FF2B5EF4-FFF2-40B4-BE49-F238E27FC236}">
                <a16:creationId xmlns:a16="http://schemas.microsoft.com/office/drawing/2014/main" id="{0C489475-9735-4345-B9E0-1BC83E24DD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7700" y="3614345"/>
            <a:ext cx="5111656" cy="5761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</a:t>
            </a:r>
          </a:p>
        </p:txBody>
      </p:sp>
      <p:sp>
        <p:nvSpPr>
          <p:cNvPr id="10" name="Text Placeholder">
            <a:extLst>
              <a:ext uri="{FF2B5EF4-FFF2-40B4-BE49-F238E27FC236}">
                <a16:creationId xmlns:a16="http://schemas.microsoft.com/office/drawing/2014/main" id="{9CE990C7-99F1-482F-8F7C-04D45F2C1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700" y="4409814"/>
            <a:ext cx="5111656" cy="5761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 sz="1600" b="0">
                <a:solidFill>
                  <a:schemeClr val="bg2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Extra Text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6AC2A749-AF65-460D-AEB0-06763C138B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CBFD8D07-FE5F-4140-9762-B9DF6E5B3E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3272" y="6573052"/>
            <a:ext cx="8545888" cy="26240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4224501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-On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994AB-2C62-45E6-8793-F7AF31211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361091-651D-4533-AC4A-C7ABEB81C8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297EF7-2656-4F56-BECD-27B9286EB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FCF44487-9C40-46B2-B724-C5969AB96EA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42899" y="1090045"/>
            <a:ext cx="11020425" cy="507993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Return to main slide Link 2">
            <a:extLst>
              <a:ext uri="{FF2B5EF4-FFF2-40B4-BE49-F238E27FC236}">
                <a16:creationId xmlns:a16="http://schemas.microsoft.com/office/drawing/2014/main" id="{A7038EFA-C2FA-42E1-A50A-2B7DBCD35B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6326" y="6234219"/>
            <a:ext cx="2959779" cy="228600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1200" dirty="0"/>
            </a:lvl1pPr>
          </a:lstStyle>
          <a:p>
            <a:pPr lvl="0" algn="ctr"/>
            <a:r>
              <a:rPr lang="en-US" dirty="0"/>
              <a:t>Return to parent-slide containing images.</a:t>
            </a:r>
          </a:p>
        </p:txBody>
      </p:sp>
    </p:spTree>
    <p:extLst>
      <p:ext uri="{BB962C8B-B14F-4D97-AF65-F5344CB8AC3E}">
        <p14:creationId xmlns:p14="http://schemas.microsoft.com/office/powerpoint/2010/main" val="6840843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-Two Comparison Placeholders With Identifi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EB5BE-7C10-4829-9DBA-9D4F61E90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9B1845-78EF-40DE-83ED-A1D3FB5972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04F761-EAE9-406A-B07F-0C4E2DB17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  <p:sp>
        <p:nvSpPr>
          <p:cNvPr id="5" name="Return to main slide Link 1">
            <a:extLst>
              <a:ext uri="{FF2B5EF4-FFF2-40B4-BE49-F238E27FC236}">
                <a16:creationId xmlns:a16="http://schemas.microsoft.com/office/drawing/2014/main" id="{7B87FAE4-C3D8-48D6-9640-D0A562C704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68760" y="1059828"/>
            <a:ext cx="4854481" cy="228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1200" dirty="0"/>
            </a:lvl1pPr>
          </a:lstStyle>
          <a:p>
            <a:pPr lvl="0" algn="ctr"/>
            <a:r>
              <a:rPr lang="en-US" dirty="0"/>
              <a:t>Return to parent-slide containing images.</a:t>
            </a:r>
          </a:p>
        </p:txBody>
      </p:sp>
      <p:sp>
        <p:nvSpPr>
          <p:cNvPr id="6" name="Image Identifier 1">
            <a:extLst>
              <a:ext uri="{FF2B5EF4-FFF2-40B4-BE49-F238E27FC236}">
                <a16:creationId xmlns:a16="http://schemas.microsoft.com/office/drawing/2014/main" id="{E098B4A2-3A6D-436E-B080-7A853EBCD4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125" y="1410562"/>
            <a:ext cx="5267788" cy="3921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Image Identifier 1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CF76528A-0B54-42E0-8A84-A576B20BC36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42900" y="1933304"/>
            <a:ext cx="5267788" cy="4113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Image Identifier 2">
            <a:extLst>
              <a:ext uri="{FF2B5EF4-FFF2-40B4-BE49-F238E27FC236}">
                <a16:creationId xmlns:a16="http://schemas.microsoft.com/office/drawing/2014/main" id="{A0CFEDBD-C1C4-408C-9324-5C4E7B06E2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61266" y="1410562"/>
            <a:ext cx="5195285" cy="39319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Image Identifier 2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2852C5C-2E42-4B37-9762-3572308A545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69981" y="1933304"/>
            <a:ext cx="5193343" cy="4113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Slide Content 2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turn to main slide Link 2">
            <a:extLst>
              <a:ext uri="{FF2B5EF4-FFF2-40B4-BE49-F238E27FC236}">
                <a16:creationId xmlns:a16="http://schemas.microsoft.com/office/drawing/2014/main" id="{96658CA6-AEBF-48F4-AE70-59DECBFA6A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05672" y="6207616"/>
            <a:ext cx="4854481" cy="228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1200" dirty="0"/>
            </a:lvl1pPr>
          </a:lstStyle>
          <a:p>
            <a:pPr lvl="0" algn="ctr"/>
            <a:r>
              <a:rPr lang="en-US" dirty="0"/>
              <a:t>Return to parent-slide containing images.</a:t>
            </a:r>
          </a:p>
        </p:txBody>
      </p:sp>
    </p:spTree>
    <p:extLst>
      <p:ext uri="{BB962C8B-B14F-4D97-AF65-F5344CB8AC3E}">
        <p14:creationId xmlns:p14="http://schemas.microsoft.com/office/powerpoint/2010/main" val="34674559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DB7306-3C80-4381-957D-CA6C3F07F5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E28FDF5-4F46-4378-9126-19B08F8EFC47}"/>
              </a:ext>
            </a:extLst>
          </p:cNvPr>
          <p:cNvGrpSpPr/>
          <p:nvPr userDrawn="1"/>
        </p:nvGrpSpPr>
        <p:grpSpPr>
          <a:xfrm>
            <a:off x="2787696" y="1224861"/>
            <a:ext cx="6616608" cy="4364107"/>
            <a:chOff x="2787695" y="1529595"/>
            <a:chExt cx="6616608" cy="4364107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55BA3BBE-32CC-462D-91E8-FC64C1FB68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87695" y="1529595"/>
              <a:ext cx="6616608" cy="194357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637F315-B82F-4135-A475-B28513824A1C}"/>
                </a:ext>
              </a:extLst>
            </p:cNvPr>
            <p:cNvSpPr txBox="1"/>
            <p:nvPr userDrawn="1"/>
          </p:nvSpPr>
          <p:spPr>
            <a:xfrm>
              <a:off x="2797811" y="4199686"/>
              <a:ext cx="65963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0" i="0" kern="1200" dirty="0">
                  <a:solidFill>
                    <a:schemeClr val="tx2">
                      <a:lumMod val="65000"/>
                      <a:lumOff val="35000"/>
                    </a:schemeClr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Connecting sociology and YOU!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F5DE52-CD33-4CA4-A40E-6F59242865DD}"/>
                </a:ext>
              </a:extLst>
            </p:cNvPr>
            <p:cNvSpPr txBox="1"/>
            <p:nvPr userDrawn="1"/>
          </p:nvSpPr>
          <p:spPr>
            <a:xfrm>
              <a:off x="3353296" y="5370482"/>
              <a:ext cx="54854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err="1">
                  <a:solidFill>
                    <a:schemeClr val="bg2">
                      <a:lumMod val="50000"/>
                    </a:schemeClr>
                  </a:solidFill>
                </a:rPr>
                <a:t>www</a:t>
              </a:r>
              <a:r>
                <a:rPr lang="en-US" sz="2800">
                  <a:solidFill>
                    <a:schemeClr val="bg2">
                      <a:lumMod val="50000"/>
                    </a:schemeClr>
                  </a:solidFill>
                </a:rPr>
                <a:t>.sociologicalyou.</a:t>
              </a:r>
              <a:r>
                <a:rPr lang="en-US" sz="2800" dirty="0" err="1">
                  <a:solidFill>
                    <a:schemeClr val="bg2">
                      <a:lumMod val="50000"/>
                    </a:schemeClr>
                  </a:solidFill>
                </a:rPr>
                <a:t>com</a:t>
              </a:r>
              <a:endParaRPr lang="en-US" sz="2800" b="0" i="0" kern="120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5707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NO Cov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Process 27">
            <a:extLst>
              <a:ext uri="{FF2B5EF4-FFF2-40B4-BE49-F238E27FC236}">
                <a16:creationId xmlns:a16="http://schemas.microsoft.com/office/drawing/2014/main" id="{C590D2E4-C1F7-437B-A583-78A1B803E5E6}"/>
              </a:ext>
            </a:extLst>
          </p:cNvPr>
          <p:cNvSpPr/>
          <p:nvPr userDrawn="1"/>
        </p:nvSpPr>
        <p:spPr>
          <a:xfrm>
            <a:off x="0" y="1248937"/>
            <a:ext cx="12192000" cy="4360126"/>
          </a:xfrm>
          <a:prstGeom prst="flowChartProcess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C22D920F-4016-464C-AABE-286BD2594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886" y="2310063"/>
            <a:ext cx="10520409" cy="837398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905D5807-C58C-452C-813F-481570FCF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8531" y="3303758"/>
            <a:ext cx="10520409" cy="5320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7" name="Text Placeholder">
            <a:extLst>
              <a:ext uri="{FF2B5EF4-FFF2-40B4-BE49-F238E27FC236}">
                <a16:creationId xmlns:a16="http://schemas.microsoft.com/office/drawing/2014/main" id="{0682193E-AA7E-46D7-B782-535422325B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1886" y="4113808"/>
            <a:ext cx="10520409" cy="576185"/>
          </a:xfrm>
          <a:prstGeom prst="rect">
            <a:avLst/>
          </a:prstGeom>
        </p:spPr>
        <p:txBody>
          <a:bodyPr/>
          <a:lstStyle>
            <a:lvl1pPr algn="ctr"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92DADF7-9CEB-46E1-A69C-CE6921E43F42}"/>
              </a:ext>
            </a:extLst>
          </p:cNvPr>
          <p:cNvGrpSpPr/>
          <p:nvPr userDrawn="1"/>
        </p:nvGrpSpPr>
        <p:grpSpPr>
          <a:xfrm>
            <a:off x="-9305" y="-36429"/>
            <a:ext cx="12398308" cy="1091943"/>
            <a:chOff x="-656074" y="8175"/>
            <a:chExt cx="13137177" cy="1157017"/>
          </a:xfrm>
          <a:solidFill>
            <a:schemeClr val="accent5">
              <a:lumMod val="90000"/>
              <a:alpha val="28000"/>
            </a:schemeClr>
          </a:solidFill>
        </p:grpSpPr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9FDCC793-C0C2-4683-B812-3B8771EA2C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-125774" y="-522125"/>
              <a:ext cx="1157017" cy="2217617"/>
            </a:xfrm>
            <a:prstGeom prst="rect">
              <a:avLst/>
            </a:prstGeom>
          </p:spPr>
        </p:pic>
        <p:pic>
          <p:nvPicPr>
            <p:cNvPr id="61" name="Graphic 60">
              <a:extLst>
                <a:ext uri="{FF2B5EF4-FFF2-40B4-BE49-F238E27FC236}">
                  <a16:creationId xmlns:a16="http://schemas.microsoft.com/office/drawing/2014/main" id="{F0A5153C-6199-430A-A5DB-21C1CB1352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2058138" y="-522125"/>
              <a:ext cx="1157017" cy="2217617"/>
            </a:xfrm>
            <a:prstGeom prst="rect">
              <a:avLst/>
            </a:prstGeom>
          </p:spPr>
        </p:pic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86906E4E-F8D5-471E-92AD-E98E805064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4242050" y="-522125"/>
              <a:ext cx="1157017" cy="2217617"/>
            </a:xfrm>
            <a:prstGeom prst="rect">
              <a:avLst/>
            </a:prstGeom>
          </p:spPr>
        </p:pic>
        <p:pic>
          <p:nvPicPr>
            <p:cNvPr id="63" name="Graphic 62">
              <a:extLst>
                <a:ext uri="{FF2B5EF4-FFF2-40B4-BE49-F238E27FC236}">
                  <a16:creationId xmlns:a16="http://schemas.microsoft.com/office/drawing/2014/main" id="{95DB58E4-EF48-4C0F-9707-32BB5FF7DF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6425962" y="-522125"/>
              <a:ext cx="1157017" cy="2217617"/>
            </a:xfrm>
            <a:prstGeom prst="rect">
              <a:avLst/>
            </a:prstGeom>
          </p:spPr>
        </p:pic>
        <p:pic>
          <p:nvPicPr>
            <p:cNvPr id="64" name="Graphic 63">
              <a:extLst>
                <a:ext uri="{FF2B5EF4-FFF2-40B4-BE49-F238E27FC236}">
                  <a16:creationId xmlns:a16="http://schemas.microsoft.com/office/drawing/2014/main" id="{E1A6A266-4660-44BB-80E3-1E729880EE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8609874" y="-522125"/>
              <a:ext cx="1157017" cy="2217617"/>
            </a:xfrm>
            <a:prstGeom prst="rect">
              <a:avLst/>
            </a:prstGeom>
          </p:spPr>
        </p:pic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DFC35C9A-4702-4359-BA66-A390B4B237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10793786" y="-522125"/>
              <a:ext cx="1157017" cy="2217617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CCC5D34-31FE-45A5-A8FB-B7DDC461F16E}"/>
              </a:ext>
            </a:extLst>
          </p:cNvPr>
          <p:cNvGrpSpPr/>
          <p:nvPr userDrawn="1"/>
        </p:nvGrpSpPr>
        <p:grpSpPr>
          <a:xfrm flipV="1">
            <a:off x="12998" y="5821758"/>
            <a:ext cx="12398308" cy="1091944"/>
            <a:chOff x="-656074" y="8175"/>
            <a:chExt cx="13137177" cy="1157018"/>
          </a:xfrm>
          <a:solidFill>
            <a:schemeClr val="accent5">
              <a:lumMod val="90000"/>
              <a:alpha val="28000"/>
            </a:schemeClr>
          </a:solidFill>
        </p:grpSpPr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E760425C-56C3-458C-A8E3-BB76363BD4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-125774" y="-522124"/>
              <a:ext cx="1157017" cy="2217617"/>
            </a:xfrm>
            <a:prstGeom prst="rect">
              <a:avLst/>
            </a:prstGeom>
          </p:spPr>
        </p:pic>
        <p:pic>
          <p:nvPicPr>
            <p:cNvPr id="68" name="Graphic 67">
              <a:extLst>
                <a:ext uri="{FF2B5EF4-FFF2-40B4-BE49-F238E27FC236}">
                  <a16:creationId xmlns:a16="http://schemas.microsoft.com/office/drawing/2014/main" id="{57F5E17B-DF43-4CFB-80E3-BBFD429C86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2058138" y="-522125"/>
              <a:ext cx="1157017" cy="2217617"/>
            </a:xfrm>
            <a:prstGeom prst="rect">
              <a:avLst/>
            </a:prstGeom>
          </p:spPr>
        </p:pic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8007EBC5-9BCE-4A5E-AF0F-018387CF34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4242050" y="-522124"/>
              <a:ext cx="1157017" cy="2217617"/>
            </a:xfrm>
            <a:prstGeom prst="rect">
              <a:avLst/>
            </a:prstGeom>
          </p:spPr>
        </p:pic>
        <p:pic>
          <p:nvPicPr>
            <p:cNvPr id="70" name="Graphic 69">
              <a:extLst>
                <a:ext uri="{FF2B5EF4-FFF2-40B4-BE49-F238E27FC236}">
                  <a16:creationId xmlns:a16="http://schemas.microsoft.com/office/drawing/2014/main" id="{79AED064-F578-4227-8BFA-68DA8C0E3F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6425962" y="-522125"/>
              <a:ext cx="1157017" cy="2217617"/>
            </a:xfrm>
            <a:prstGeom prst="rect">
              <a:avLst/>
            </a:prstGeom>
          </p:spPr>
        </p:pic>
        <p:pic>
          <p:nvPicPr>
            <p:cNvPr id="71" name="Graphic 70">
              <a:extLst>
                <a:ext uri="{FF2B5EF4-FFF2-40B4-BE49-F238E27FC236}">
                  <a16:creationId xmlns:a16="http://schemas.microsoft.com/office/drawing/2014/main" id="{163CE99E-3908-4FEE-B706-0CF5E888B8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8609874" y="-522124"/>
              <a:ext cx="1157017" cy="2217617"/>
            </a:xfrm>
            <a:prstGeom prst="rect">
              <a:avLst/>
            </a:prstGeom>
          </p:spPr>
        </p:pic>
        <p:pic>
          <p:nvPicPr>
            <p:cNvPr id="72" name="Graphic 71">
              <a:extLst>
                <a:ext uri="{FF2B5EF4-FFF2-40B4-BE49-F238E27FC236}">
                  <a16:creationId xmlns:a16="http://schemas.microsoft.com/office/drawing/2014/main" id="{D20E7ED9-F9FF-4F43-9ADD-5FA4787C85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10793786" y="-522125"/>
              <a:ext cx="1157017" cy="22176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4074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NO Cov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lowchart: Process 38">
            <a:extLst>
              <a:ext uri="{FF2B5EF4-FFF2-40B4-BE49-F238E27FC236}">
                <a16:creationId xmlns:a16="http://schemas.microsoft.com/office/drawing/2014/main" id="{EB226446-FA3F-4EB8-BC47-AADE69EAB1B6}"/>
              </a:ext>
            </a:extLst>
          </p:cNvPr>
          <p:cNvSpPr/>
          <p:nvPr userDrawn="1"/>
        </p:nvSpPr>
        <p:spPr>
          <a:xfrm>
            <a:off x="0" y="1248937"/>
            <a:ext cx="12192000" cy="4360126"/>
          </a:xfrm>
          <a:prstGeom prst="flowChartProces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35A75561-D00A-4E43-A547-23717712F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886" y="2310063"/>
            <a:ext cx="10520409" cy="837398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A031EB01-30A5-43F9-9CD7-3C49343235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8531" y="3303758"/>
            <a:ext cx="10520409" cy="5320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2" name="Text Placeholder">
            <a:extLst>
              <a:ext uri="{FF2B5EF4-FFF2-40B4-BE49-F238E27FC236}">
                <a16:creationId xmlns:a16="http://schemas.microsoft.com/office/drawing/2014/main" id="{D8FAF717-00CF-4F69-84ED-1944067CE6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1886" y="4113808"/>
            <a:ext cx="10520409" cy="576185"/>
          </a:xfrm>
          <a:prstGeom prst="rect">
            <a:avLst/>
          </a:prstGeom>
        </p:spPr>
        <p:txBody>
          <a:bodyPr/>
          <a:lstStyle>
            <a:lvl1pPr algn="ctr"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A9CAC46-A8BA-4140-9133-BD4570027DAE}"/>
              </a:ext>
            </a:extLst>
          </p:cNvPr>
          <p:cNvGrpSpPr/>
          <p:nvPr userDrawn="1"/>
        </p:nvGrpSpPr>
        <p:grpSpPr>
          <a:xfrm>
            <a:off x="-9305" y="-36429"/>
            <a:ext cx="12398308" cy="1091943"/>
            <a:chOff x="-656074" y="8175"/>
            <a:chExt cx="13137177" cy="1157017"/>
          </a:xfrm>
          <a:solidFill>
            <a:schemeClr val="accent5">
              <a:lumMod val="90000"/>
              <a:alpha val="28000"/>
            </a:schemeClr>
          </a:solidFill>
        </p:grpSpPr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776588C3-E1C3-4D3F-8CEE-F6260AD228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-125774" y="-522125"/>
              <a:ext cx="1157017" cy="2217617"/>
            </a:xfrm>
            <a:prstGeom prst="rect">
              <a:avLst/>
            </a:prstGeom>
          </p:spPr>
        </p:pic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EEA071D0-E7D6-40F4-85F8-F811D34EC3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2058138" y="-522125"/>
              <a:ext cx="1157017" cy="2217617"/>
            </a:xfrm>
            <a:prstGeom prst="rect">
              <a:avLst/>
            </a:prstGeom>
          </p:spPr>
        </p:pic>
        <p:pic>
          <p:nvPicPr>
            <p:cNvPr id="68" name="Graphic 67">
              <a:extLst>
                <a:ext uri="{FF2B5EF4-FFF2-40B4-BE49-F238E27FC236}">
                  <a16:creationId xmlns:a16="http://schemas.microsoft.com/office/drawing/2014/main" id="{A783AB5F-D4C3-4D91-B559-2251E94BF7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4242050" y="-522125"/>
              <a:ext cx="1157017" cy="2217617"/>
            </a:xfrm>
            <a:prstGeom prst="rect">
              <a:avLst/>
            </a:prstGeom>
          </p:spPr>
        </p:pic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F64CAD92-360D-4A81-B62C-7ED37C46B3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6425962" y="-522125"/>
              <a:ext cx="1157017" cy="2217617"/>
            </a:xfrm>
            <a:prstGeom prst="rect">
              <a:avLst/>
            </a:prstGeom>
          </p:spPr>
        </p:pic>
        <p:pic>
          <p:nvPicPr>
            <p:cNvPr id="70" name="Graphic 69">
              <a:extLst>
                <a:ext uri="{FF2B5EF4-FFF2-40B4-BE49-F238E27FC236}">
                  <a16:creationId xmlns:a16="http://schemas.microsoft.com/office/drawing/2014/main" id="{5039A164-13F8-4FC4-8A3C-614AB28EFD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8609874" y="-522125"/>
              <a:ext cx="1157017" cy="2217617"/>
            </a:xfrm>
            <a:prstGeom prst="rect">
              <a:avLst/>
            </a:prstGeom>
          </p:spPr>
        </p:pic>
        <p:pic>
          <p:nvPicPr>
            <p:cNvPr id="71" name="Graphic 70">
              <a:extLst>
                <a:ext uri="{FF2B5EF4-FFF2-40B4-BE49-F238E27FC236}">
                  <a16:creationId xmlns:a16="http://schemas.microsoft.com/office/drawing/2014/main" id="{6836C8CC-08E8-4870-8495-A8D410B776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10793786" y="-522125"/>
              <a:ext cx="1157017" cy="2217617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222F735-E631-47E9-8365-2DA1057814BF}"/>
              </a:ext>
            </a:extLst>
          </p:cNvPr>
          <p:cNvGrpSpPr/>
          <p:nvPr userDrawn="1"/>
        </p:nvGrpSpPr>
        <p:grpSpPr>
          <a:xfrm flipV="1">
            <a:off x="12998" y="5821758"/>
            <a:ext cx="12398308" cy="1091944"/>
            <a:chOff x="-656074" y="8175"/>
            <a:chExt cx="13137177" cy="1157018"/>
          </a:xfrm>
          <a:solidFill>
            <a:schemeClr val="accent5">
              <a:lumMod val="90000"/>
              <a:alpha val="28000"/>
            </a:schemeClr>
          </a:solidFill>
        </p:grpSpPr>
        <p:pic>
          <p:nvPicPr>
            <p:cNvPr id="73" name="Graphic 72">
              <a:extLst>
                <a:ext uri="{FF2B5EF4-FFF2-40B4-BE49-F238E27FC236}">
                  <a16:creationId xmlns:a16="http://schemas.microsoft.com/office/drawing/2014/main" id="{3E1F12E1-72A7-4B3D-90A6-88B9CFE1C2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-125774" y="-522124"/>
              <a:ext cx="1157017" cy="2217617"/>
            </a:xfrm>
            <a:prstGeom prst="rect">
              <a:avLst/>
            </a:prstGeom>
          </p:spPr>
        </p:pic>
        <p:pic>
          <p:nvPicPr>
            <p:cNvPr id="74" name="Graphic 73">
              <a:extLst>
                <a:ext uri="{FF2B5EF4-FFF2-40B4-BE49-F238E27FC236}">
                  <a16:creationId xmlns:a16="http://schemas.microsoft.com/office/drawing/2014/main" id="{C386F027-74C6-40DA-9C39-A2F71DEC8B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2058138" y="-522125"/>
              <a:ext cx="1157017" cy="2217617"/>
            </a:xfrm>
            <a:prstGeom prst="rect">
              <a:avLst/>
            </a:prstGeom>
          </p:spPr>
        </p:pic>
        <p:pic>
          <p:nvPicPr>
            <p:cNvPr id="75" name="Graphic 74">
              <a:extLst>
                <a:ext uri="{FF2B5EF4-FFF2-40B4-BE49-F238E27FC236}">
                  <a16:creationId xmlns:a16="http://schemas.microsoft.com/office/drawing/2014/main" id="{B4DC6070-C21F-4323-9D75-56351F9158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4242050" y="-522124"/>
              <a:ext cx="1157017" cy="2217617"/>
            </a:xfrm>
            <a:prstGeom prst="rect">
              <a:avLst/>
            </a:prstGeom>
          </p:spPr>
        </p:pic>
        <p:pic>
          <p:nvPicPr>
            <p:cNvPr id="76" name="Graphic 75">
              <a:extLst>
                <a:ext uri="{FF2B5EF4-FFF2-40B4-BE49-F238E27FC236}">
                  <a16:creationId xmlns:a16="http://schemas.microsoft.com/office/drawing/2014/main" id="{33F95D99-A56D-4055-B206-BA14163303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6425962" y="-522125"/>
              <a:ext cx="1157017" cy="2217617"/>
            </a:xfrm>
            <a:prstGeom prst="rect">
              <a:avLst/>
            </a:prstGeom>
          </p:spPr>
        </p:pic>
        <p:pic>
          <p:nvPicPr>
            <p:cNvPr id="77" name="Graphic 76">
              <a:extLst>
                <a:ext uri="{FF2B5EF4-FFF2-40B4-BE49-F238E27FC236}">
                  <a16:creationId xmlns:a16="http://schemas.microsoft.com/office/drawing/2014/main" id="{F7878863-42E8-4487-A4C6-CBF791CBEB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8609874" y="-522124"/>
              <a:ext cx="1157017" cy="2217617"/>
            </a:xfrm>
            <a:prstGeom prst="rect">
              <a:avLst/>
            </a:prstGeom>
          </p:spPr>
        </p:pic>
        <p:pic>
          <p:nvPicPr>
            <p:cNvPr id="78" name="Graphic 77">
              <a:extLst>
                <a:ext uri="{FF2B5EF4-FFF2-40B4-BE49-F238E27FC236}">
                  <a16:creationId xmlns:a16="http://schemas.microsoft.com/office/drawing/2014/main" id="{C738A206-DC0D-4F57-B944-78CB063AAB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10793786" y="-522125"/>
              <a:ext cx="1157017" cy="22176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6483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NO Cover - SY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A37FC1A9-8E43-4299-8C4C-5E970E50F6A7}"/>
              </a:ext>
            </a:extLst>
          </p:cNvPr>
          <p:cNvGrpSpPr/>
          <p:nvPr userDrawn="1"/>
        </p:nvGrpSpPr>
        <p:grpSpPr>
          <a:xfrm>
            <a:off x="0" y="1165195"/>
            <a:ext cx="12192000" cy="4527611"/>
            <a:chOff x="0" y="1624614"/>
            <a:chExt cx="12192000" cy="3608772"/>
          </a:xfrm>
          <a:effectLst/>
        </p:grpSpPr>
        <p:sp>
          <p:nvSpPr>
            <p:cNvPr id="30" name="Flowchart: Process 29">
              <a:extLst>
                <a:ext uri="{FF2B5EF4-FFF2-40B4-BE49-F238E27FC236}">
                  <a16:creationId xmlns:a16="http://schemas.microsoft.com/office/drawing/2014/main" id="{6D05A9C6-7DF8-478C-B10E-425C98ED12A6}"/>
                </a:ext>
              </a:extLst>
            </p:cNvPr>
            <p:cNvSpPr/>
            <p:nvPr userDrawn="1"/>
          </p:nvSpPr>
          <p:spPr>
            <a:xfrm>
              <a:off x="0" y="1624614"/>
              <a:ext cx="12192000" cy="1804386"/>
            </a:xfrm>
            <a:prstGeom prst="flowChartProcess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lowchart: Process 30">
              <a:extLst>
                <a:ext uri="{FF2B5EF4-FFF2-40B4-BE49-F238E27FC236}">
                  <a16:creationId xmlns:a16="http://schemas.microsoft.com/office/drawing/2014/main" id="{EE19EEB7-7FC5-4A5D-A855-BC92A1BEBAD7}"/>
                </a:ext>
              </a:extLst>
            </p:cNvPr>
            <p:cNvSpPr/>
            <p:nvPr userDrawn="1"/>
          </p:nvSpPr>
          <p:spPr>
            <a:xfrm>
              <a:off x="0" y="3429000"/>
              <a:ext cx="12192000" cy="1804386"/>
            </a:xfrm>
            <a:prstGeom prst="flowChartProcess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Flowchart: Process 36">
            <a:extLst>
              <a:ext uri="{FF2B5EF4-FFF2-40B4-BE49-F238E27FC236}">
                <a16:creationId xmlns:a16="http://schemas.microsoft.com/office/drawing/2014/main" id="{48EFEFDB-1913-468B-9E80-17C903C5A6EE}"/>
              </a:ext>
            </a:extLst>
          </p:cNvPr>
          <p:cNvSpPr/>
          <p:nvPr userDrawn="1"/>
        </p:nvSpPr>
        <p:spPr>
          <a:xfrm>
            <a:off x="474846" y="1633889"/>
            <a:ext cx="11242308" cy="3590223"/>
          </a:xfrm>
          <a:prstGeom prst="flowChartProcess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5815F3CA-BE36-48A7-8EF2-D024F3D4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886" y="2310063"/>
            <a:ext cx="10520409" cy="837398"/>
          </a:xfrm>
          <a:prstGeom prst="rect">
            <a:avLst/>
          </a:prstGeom>
          <a:effectLst/>
        </p:spPr>
        <p:txBody>
          <a:bodyPr anchor="b">
            <a:normAutofit/>
          </a:bodyPr>
          <a:lstStyle>
            <a:lvl1pPr algn="ctr">
              <a:defRPr sz="5000" b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3A97CEBC-FAA5-4D3F-9FB3-9C9D78573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8531" y="3303758"/>
            <a:ext cx="10520409" cy="5320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Text Placeholder">
            <a:extLst>
              <a:ext uri="{FF2B5EF4-FFF2-40B4-BE49-F238E27FC236}">
                <a16:creationId xmlns:a16="http://schemas.microsoft.com/office/drawing/2014/main" id="{4EA1D9EA-DAFF-4630-8A1A-E4E7EB5271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1886" y="4113808"/>
            <a:ext cx="10540014" cy="576185"/>
          </a:xfrm>
          <a:prstGeom prst="rect">
            <a:avLst/>
          </a:prstGeom>
        </p:spPr>
        <p:txBody>
          <a:bodyPr/>
          <a:lstStyle>
            <a:lvl1pPr algn="ctr">
              <a:spcBef>
                <a:spcPts val="0"/>
              </a:spcBef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7E8DF14-CD85-4315-A02E-6973AFC16498}"/>
              </a:ext>
            </a:extLst>
          </p:cNvPr>
          <p:cNvGrpSpPr/>
          <p:nvPr userDrawn="1"/>
        </p:nvGrpSpPr>
        <p:grpSpPr>
          <a:xfrm>
            <a:off x="-9305" y="-36429"/>
            <a:ext cx="12398308" cy="1091943"/>
            <a:chOff x="-656074" y="8175"/>
            <a:chExt cx="13137177" cy="1157017"/>
          </a:xfrm>
          <a:solidFill>
            <a:schemeClr val="accent5">
              <a:lumMod val="90000"/>
              <a:alpha val="28000"/>
            </a:schemeClr>
          </a:solidFill>
        </p:grpSpPr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78F0AE27-BCC6-4582-BFC1-1C619B9145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-125774" y="-522125"/>
              <a:ext cx="1157017" cy="2217617"/>
            </a:xfrm>
            <a:prstGeom prst="rect">
              <a:avLst/>
            </a:prstGeom>
          </p:spPr>
        </p:pic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7B1F0B50-490E-43BC-A1F2-79B8A11503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2058138" y="-522125"/>
              <a:ext cx="1157017" cy="2217617"/>
            </a:xfrm>
            <a:prstGeom prst="rect">
              <a:avLst/>
            </a:prstGeom>
          </p:spPr>
        </p:pic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6FB9C43F-D8B9-42AB-8D5D-36B02882B2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4242050" y="-522125"/>
              <a:ext cx="1157017" cy="2217617"/>
            </a:xfrm>
            <a:prstGeom prst="rect">
              <a:avLst/>
            </a:prstGeom>
          </p:spPr>
        </p:pic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BFFAE1E3-CC00-47D0-A83A-E34CE13DF2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6425962" y="-522125"/>
              <a:ext cx="1157017" cy="2217617"/>
            </a:xfrm>
            <a:prstGeom prst="rect">
              <a:avLst/>
            </a:prstGeom>
          </p:spPr>
        </p:pic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008AFA0F-6B87-415B-9E3E-42851C7768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8609874" y="-522125"/>
              <a:ext cx="1157017" cy="2217617"/>
            </a:xfrm>
            <a:prstGeom prst="rect">
              <a:avLst/>
            </a:prstGeom>
          </p:spPr>
        </p:pic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B7350E2D-088F-4E2D-BBA4-9888605FAD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10793786" y="-522125"/>
              <a:ext cx="1157017" cy="2217617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14B6CA9-DE45-43B5-87E6-44E1C559115B}"/>
              </a:ext>
            </a:extLst>
          </p:cNvPr>
          <p:cNvGrpSpPr/>
          <p:nvPr userDrawn="1"/>
        </p:nvGrpSpPr>
        <p:grpSpPr>
          <a:xfrm flipV="1">
            <a:off x="12998" y="5821758"/>
            <a:ext cx="12398308" cy="1091944"/>
            <a:chOff x="-656074" y="8175"/>
            <a:chExt cx="13137177" cy="1157018"/>
          </a:xfrm>
          <a:solidFill>
            <a:schemeClr val="accent5">
              <a:lumMod val="90000"/>
              <a:alpha val="28000"/>
            </a:schemeClr>
          </a:solidFill>
        </p:grpSpPr>
        <p:pic>
          <p:nvPicPr>
            <p:cNvPr id="53" name="Graphic 52">
              <a:extLst>
                <a:ext uri="{FF2B5EF4-FFF2-40B4-BE49-F238E27FC236}">
                  <a16:creationId xmlns:a16="http://schemas.microsoft.com/office/drawing/2014/main" id="{C6E2442E-CAC0-4309-9FC8-3412414B1C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-125774" y="-522124"/>
              <a:ext cx="1157017" cy="2217617"/>
            </a:xfrm>
            <a:prstGeom prst="rect">
              <a:avLst/>
            </a:prstGeom>
          </p:spPr>
        </p:pic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5A766720-C06F-4938-A26F-49B83B7403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2058138" y="-522125"/>
              <a:ext cx="1157017" cy="2217617"/>
            </a:xfrm>
            <a:prstGeom prst="rect">
              <a:avLst/>
            </a:prstGeom>
          </p:spPr>
        </p:pic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id="{CAB52C14-0997-4F93-82BC-1EB8BAE088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4242050" y="-522124"/>
              <a:ext cx="1157017" cy="2217617"/>
            </a:xfrm>
            <a:prstGeom prst="rect">
              <a:avLst/>
            </a:prstGeom>
          </p:spPr>
        </p:pic>
        <p:pic>
          <p:nvPicPr>
            <p:cNvPr id="56" name="Graphic 55">
              <a:extLst>
                <a:ext uri="{FF2B5EF4-FFF2-40B4-BE49-F238E27FC236}">
                  <a16:creationId xmlns:a16="http://schemas.microsoft.com/office/drawing/2014/main" id="{383FCBD1-257D-4559-A75E-A69B1F6BF9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6425962" y="-522125"/>
              <a:ext cx="1157017" cy="2217617"/>
            </a:xfrm>
            <a:prstGeom prst="rect">
              <a:avLst/>
            </a:prstGeom>
          </p:spPr>
        </p:pic>
        <p:pic>
          <p:nvPicPr>
            <p:cNvPr id="57" name="Graphic 56">
              <a:extLst>
                <a:ext uri="{FF2B5EF4-FFF2-40B4-BE49-F238E27FC236}">
                  <a16:creationId xmlns:a16="http://schemas.microsoft.com/office/drawing/2014/main" id="{291FA23B-0E86-49CA-B850-BE9C92170C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8609874" y="-522124"/>
              <a:ext cx="1157017" cy="2217617"/>
            </a:xfrm>
            <a:prstGeom prst="rect">
              <a:avLst/>
            </a:prstGeom>
          </p:spPr>
        </p:pic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88DBB648-4885-4977-9492-A1199BFCF2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10793786" y="-522125"/>
              <a:ext cx="1157017" cy="22176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591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Main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Title">
            <a:extLst>
              <a:ext uri="{FF2B5EF4-FFF2-40B4-BE49-F238E27FC236}">
                <a16:creationId xmlns:a16="http://schemas.microsoft.com/office/drawing/2014/main" id="{93C560B7-5BBC-4725-9E6C-39B32E41C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33004"/>
            <a:ext cx="11061700" cy="78139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EDF5AA6C-EF61-4075-9A6B-0A1F3D54153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900" y="1120441"/>
            <a:ext cx="11010900" cy="51389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Appendix Link">
            <a:extLst>
              <a:ext uri="{FF2B5EF4-FFF2-40B4-BE49-F238E27FC236}">
                <a16:creationId xmlns:a16="http://schemas.microsoft.com/office/drawing/2014/main" id="{B7C186D3-3E07-42CF-B361-C84D5BEC48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50990" y="6324600"/>
            <a:ext cx="3145679" cy="190500"/>
          </a:xfrm>
        </p:spPr>
        <p:txBody>
          <a:bodyPr anchor="b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dirty="0"/>
              <a:t>Add text alternative link, if needed.</a:t>
            </a:r>
          </a:p>
        </p:txBody>
      </p:sp>
      <p:sp>
        <p:nvSpPr>
          <p:cNvPr id="12" name="Image Credit">
            <a:extLst>
              <a:ext uri="{FF2B5EF4-FFF2-40B4-BE49-F238E27FC236}">
                <a16:creationId xmlns:a16="http://schemas.microsoft.com/office/drawing/2014/main" id="{91EA33B1-001E-45DC-BA9B-F939F553CC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20736" y="6580330"/>
            <a:ext cx="8903896" cy="243765"/>
          </a:xfrm>
        </p:spPr>
        <p:txBody>
          <a:bodyPr anchor="ctr">
            <a:noAutofit/>
          </a:bodyPr>
          <a:lstStyle>
            <a:lvl1pPr algn="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r">
              <a:defRPr sz="900"/>
            </a:lvl2pPr>
            <a:lvl3pPr algn="r">
              <a:defRPr sz="900"/>
            </a:lvl3pPr>
            <a:lvl4pPr algn="r">
              <a:defRPr sz="900"/>
            </a:lvl4pPr>
            <a:lvl5pPr algn="r">
              <a:defRPr sz="900"/>
            </a:lvl5pPr>
          </a:lstStyle>
          <a:p>
            <a:pPr lvl="0"/>
            <a:r>
              <a:rPr lang="en-US" dirty="0"/>
              <a:t>Insert Image Credit Here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2C90EC51-2EF0-4F3A-9F4A-1E07895841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629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nd One Main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Title">
            <a:extLst>
              <a:ext uri="{FF2B5EF4-FFF2-40B4-BE49-F238E27FC236}">
                <a16:creationId xmlns:a16="http://schemas.microsoft.com/office/drawing/2014/main" id="{869CE17D-686F-43AA-B44D-21B53056B2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33004"/>
            <a:ext cx="11010900" cy="78139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0C2E6DA2-FEA6-4B22-9300-1BA73F12DDA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900" y="1104900"/>
            <a:ext cx="11010900" cy="5219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EF2E54C2-737C-4624-82C9-9552E0C546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8C22FD36-B121-4E89-A580-668E5C9BC30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443272" y="6573052"/>
            <a:ext cx="8545888" cy="262408"/>
          </a:xfrm>
        </p:spPr>
        <p:txBody>
          <a:bodyPr/>
          <a:lstStyle/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933084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Horizontal Main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Title">
            <a:extLst>
              <a:ext uri="{FF2B5EF4-FFF2-40B4-BE49-F238E27FC236}">
                <a16:creationId xmlns:a16="http://schemas.microsoft.com/office/drawing/2014/main" id="{60E77374-D1F3-43DF-B6D8-06CA1DF40D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33004"/>
            <a:ext cx="11061700" cy="78139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02610728-DAF1-4EA9-BC5D-55B0493C98E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900" y="1104900"/>
            <a:ext cx="11061700" cy="236151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FFC899AB-4250-46A0-9465-4BC75F8258D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42900" y="3574472"/>
            <a:ext cx="11061700" cy="27501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Appendix Link">
            <a:extLst>
              <a:ext uri="{FF2B5EF4-FFF2-40B4-BE49-F238E27FC236}">
                <a16:creationId xmlns:a16="http://schemas.microsoft.com/office/drawing/2014/main" id="{C2EE218D-CCD8-4011-90FD-D48CC2CD4E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76176" y="6324600"/>
            <a:ext cx="3145679" cy="190500"/>
          </a:xfrm>
        </p:spPr>
        <p:txBody>
          <a:bodyPr anchor="b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dirty="0"/>
              <a:t>Add text alternative link, if needed.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98C09F79-B477-40E0-8F9B-1B2A1FBD5F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2B3D0DD9-189A-4A34-BD49-00CF7BA119C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443272" y="6573052"/>
            <a:ext cx="8545888" cy="262408"/>
          </a:xfrm>
        </p:spPr>
        <p:txBody>
          <a:bodyPr/>
          <a:lstStyle/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476912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nd_Two Horizontal Main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Title">
            <a:extLst>
              <a:ext uri="{FF2B5EF4-FFF2-40B4-BE49-F238E27FC236}">
                <a16:creationId xmlns:a16="http://schemas.microsoft.com/office/drawing/2014/main" id="{4FA4450E-9908-46AE-9428-49CD0AF35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33004"/>
            <a:ext cx="11010900" cy="78139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29D06FC2-364F-4F9B-9392-5B038E66DE7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900" y="1110460"/>
            <a:ext cx="11010900" cy="24889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3D134515-6ABF-4D69-87E9-52C5A94AF71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42900" y="3746212"/>
            <a:ext cx="11010900" cy="25783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E899011F-BE0E-4911-BBA3-D057EAC1C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BD8B75E7-40DF-4B3C-A7D3-EE983C3FA67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443272" y="6573052"/>
            <a:ext cx="8545888" cy="262408"/>
          </a:xfrm>
        </p:spPr>
        <p:txBody>
          <a:bodyPr/>
          <a:lstStyle/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195380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2.sv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7" Type="http://schemas.openxmlformats.org/officeDocument/2006/relationships/image" Target="../media/image7.sv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24C5753B-6C80-4A58-A648-8D4669B41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25078" y="-159798"/>
            <a:ext cx="3758587" cy="7203959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479AEA0E-EE58-4C94-94D6-E0034E3B2AC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141" y="171369"/>
            <a:ext cx="2917400" cy="85696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B8C6872-9546-4AC1-94E2-210DA496D118}"/>
              </a:ext>
            </a:extLst>
          </p:cNvPr>
          <p:cNvSpPr/>
          <p:nvPr userDrawn="1"/>
        </p:nvSpPr>
        <p:spPr>
          <a:xfrm>
            <a:off x="11795534" y="3429000"/>
            <a:ext cx="396465" cy="3429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A207701-12A0-4D10-9B57-762DF716FA8C}"/>
              </a:ext>
            </a:extLst>
          </p:cNvPr>
          <p:cNvSpPr/>
          <p:nvPr userDrawn="1"/>
        </p:nvSpPr>
        <p:spPr>
          <a:xfrm>
            <a:off x="11795533" y="0"/>
            <a:ext cx="396465" cy="34290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A82FA7-A615-4BA5-A96B-548BFCB4EFFB}"/>
              </a:ext>
            </a:extLst>
          </p:cNvPr>
          <p:cNvSpPr txBox="1"/>
          <p:nvPr userDrawn="1"/>
        </p:nvSpPr>
        <p:spPr>
          <a:xfrm>
            <a:off x="4064320" y="430573"/>
            <a:ext cx="4806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kern="1200" dirty="0">
                <a:solidFill>
                  <a:schemeClr val="accent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CONNECTING SOCIOLOGY AND YOU!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381C13D-5022-4BBC-AAF5-B4D8AAF836FA}"/>
              </a:ext>
            </a:extLst>
          </p:cNvPr>
          <p:cNvSpPr/>
          <p:nvPr userDrawn="1"/>
        </p:nvSpPr>
        <p:spPr>
          <a:xfrm>
            <a:off x="3243618" y="843379"/>
            <a:ext cx="7525000" cy="53266"/>
          </a:xfrm>
          <a:prstGeom prst="rect">
            <a:avLst/>
          </a:prstGeom>
          <a:gradFill flip="none" rotWithShape="1">
            <a:gsLst>
              <a:gs pos="24000">
                <a:schemeClr val="accent5">
                  <a:lumMod val="5000"/>
                  <a:lumOff val="95000"/>
                </a:schemeClr>
              </a:gs>
              <a:gs pos="61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5" name="Flowchart: Process 24">
            <a:extLst>
              <a:ext uri="{FF2B5EF4-FFF2-40B4-BE49-F238E27FC236}">
                <a16:creationId xmlns:a16="http://schemas.microsoft.com/office/drawing/2014/main" id="{26D6E686-1DA3-418E-9F0B-E059456D982E}"/>
              </a:ext>
            </a:extLst>
          </p:cNvPr>
          <p:cNvSpPr/>
          <p:nvPr userDrawn="1"/>
        </p:nvSpPr>
        <p:spPr>
          <a:xfrm>
            <a:off x="0" y="6514599"/>
            <a:ext cx="11795533" cy="31387"/>
          </a:xfrm>
          <a:prstGeom prst="flowChartProcess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80263B88-5D6B-4644-8D37-44110E8B80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4A81C3C6-3199-455E-990E-6A8FA2CAB0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3272" y="6556426"/>
            <a:ext cx="8545888" cy="26240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572858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51" r:id="rId3"/>
    <p:sldLayoutId id="2147483660" r:id="rId4"/>
    <p:sldLayoutId id="2147483652" r:id="rId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04">
          <p15:clr>
            <a:srgbClr val="F26B43"/>
          </p15:clr>
        </p15:guide>
        <p15:guide id="2" pos="288">
          <p15:clr>
            <a:srgbClr val="F26B43"/>
          </p15:clr>
        </p15:guide>
        <p15:guide id="3" pos="7176">
          <p15:clr>
            <a:srgbClr val="F26B43"/>
          </p15:clr>
        </p15:guide>
        <p15:guide id="4" orient="horz" pos="770">
          <p15:clr>
            <a:srgbClr val="F26B43"/>
          </p15:clr>
        </p15:guide>
        <p15:guide id="5" pos="408">
          <p15:clr>
            <a:srgbClr val="F26B43"/>
          </p15:clr>
        </p15:guide>
        <p15:guide id="7" orient="horz" pos="64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7764568-8973-42CA-A715-4510316220D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125078" y="-159798"/>
            <a:ext cx="3758587" cy="720395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A0348EB-631C-4204-BB0B-523C8A66C1A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691" y="6549836"/>
            <a:ext cx="1051398" cy="3088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E6E31AB-27CD-4723-8F47-131D6135F839}"/>
              </a:ext>
            </a:extLst>
          </p:cNvPr>
          <p:cNvSpPr/>
          <p:nvPr userDrawn="1"/>
        </p:nvSpPr>
        <p:spPr>
          <a:xfrm>
            <a:off x="11795534" y="3429000"/>
            <a:ext cx="396465" cy="3429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7FB49D-2241-4221-958D-336324E29831}"/>
              </a:ext>
            </a:extLst>
          </p:cNvPr>
          <p:cNvSpPr/>
          <p:nvPr userDrawn="1"/>
        </p:nvSpPr>
        <p:spPr>
          <a:xfrm>
            <a:off x="11795533" y="0"/>
            <a:ext cx="396465" cy="34290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54B83A-3CB8-4374-A156-BCDE261434F4}"/>
              </a:ext>
            </a:extLst>
          </p:cNvPr>
          <p:cNvSpPr/>
          <p:nvPr userDrawn="1"/>
        </p:nvSpPr>
        <p:spPr>
          <a:xfrm>
            <a:off x="342900" y="867206"/>
            <a:ext cx="10421805" cy="45956"/>
          </a:xfrm>
          <a:prstGeom prst="rect">
            <a:avLst/>
          </a:prstGeom>
          <a:gradFill flip="none" rotWithShape="1">
            <a:gsLst>
              <a:gs pos="24000">
                <a:schemeClr val="accent5">
                  <a:lumMod val="5000"/>
                  <a:lumOff val="95000"/>
                </a:schemeClr>
              </a:gs>
              <a:gs pos="61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ACAF9616-92F1-4916-82F0-71DBCC80FF89}"/>
              </a:ext>
            </a:extLst>
          </p:cNvPr>
          <p:cNvSpPr/>
          <p:nvPr userDrawn="1"/>
        </p:nvSpPr>
        <p:spPr>
          <a:xfrm>
            <a:off x="0" y="6514599"/>
            <a:ext cx="11795533" cy="31387"/>
          </a:xfrm>
          <a:prstGeom prst="flowChartProcess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D63BD76C-2847-414A-9D7B-97F1C71D5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FBFBCC76-12C3-4A52-ACA5-F2AC95F4A4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3272" y="6573052"/>
            <a:ext cx="8545888" cy="26240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  <p:sp>
        <p:nvSpPr>
          <p:cNvPr id="16" name="Title Placeholder">
            <a:extLst>
              <a:ext uri="{FF2B5EF4-FFF2-40B4-BE49-F238E27FC236}">
                <a16:creationId xmlns:a16="http://schemas.microsoft.com/office/drawing/2014/main" id="{A8DDBB33-BC2C-42AD-8859-7BA2D62BF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181405"/>
            <a:ext cx="1102042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 goes here</a:t>
            </a:r>
          </a:p>
        </p:txBody>
      </p:sp>
      <p:sp>
        <p:nvSpPr>
          <p:cNvPr id="17" name="Text Placeholder">
            <a:extLst>
              <a:ext uri="{FF2B5EF4-FFF2-40B4-BE49-F238E27FC236}">
                <a16:creationId xmlns:a16="http://schemas.microsoft.com/office/drawing/2014/main" id="{1A7F3574-3274-4675-9171-32FBD9CAE8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899" y="1104900"/>
            <a:ext cx="11010901" cy="5200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78001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5" r:id="rId9"/>
    <p:sldLayoutId id="2147483673" r:id="rId10"/>
    <p:sldLayoutId id="2147483674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6" userDrawn="1">
          <p15:clr>
            <a:srgbClr val="F26B43"/>
          </p15:clr>
        </p15:guide>
        <p15:guide id="2" pos="7152" userDrawn="1">
          <p15:clr>
            <a:srgbClr val="F26B43"/>
          </p15:clr>
        </p15:guide>
        <p15:guide id="3" pos="216" userDrawn="1">
          <p15:clr>
            <a:srgbClr val="F26B43"/>
          </p15:clr>
        </p15:guide>
        <p15:guide id="4" orient="horz" pos="696" userDrawn="1">
          <p15:clr>
            <a:srgbClr val="F26B43"/>
          </p15:clr>
        </p15:guide>
        <p15:guide id="5" orient="horz" pos="4104" userDrawn="1">
          <p15:clr>
            <a:srgbClr val="F26B43"/>
          </p15:clr>
        </p15:guide>
        <p15:guide id="6" orient="horz" pos="398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91D348E7-9057-446A-985D-28ABE79EA97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691" y="6549836"/>
            <a:ext cx="1051398" cy="3088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114377A-DF3A-4272-98E2-FD2C2CBBD5AB}"/>
              </a:ext>
            </a:extLst>
          </p:cNvPr>
          <p:cNvSpPr/>
          <p:nvPr userDrawn="1"/>
        </p:nvSpPr>
        <p:spPr>
          <a:xfrm>
            <a:off x="9989160" y="1048610"/>
            <a:ext cx="2202839" cy="5809390"/>
          </a:xfrm>
          <a:custGeom>
            <a:avLst/>
            <a:gdLst>
              <a:gd name="connsiteX0" fmla="*/ 0 w 2202839"/>
              <a:gd name="connsiteY0" fmla="*/ 0 h 4061534"/>
              <a:gd name="connsiteX1" fmla="*/ 2202839 w 2202839"/>
              <a:gd name="connsiteY1" fmla="*/ 0 h 4061534"/>
              <a:gd name="connsiteX2" fmla="*/ 2202839 w 2202839"/>
              <a:gd name="connsiteY2" fmla="*/ 4061534 h 4061534"/>
              <a:gd name="connsiteX3" fmla="*/ 0 w 2202839"/>
              <a:gd name="connsiteY3" fmla="*/ 4061534 h 4061534"/>
              <a:gd name="connsiteX4" fmla="*/ 0 w 2202839"/>
              <a:gd name="connsiteY4" fmla="*/ 0 h 4061534"/>
              <a:gd name="connsiteX0" fmla="*/ 0 w 2202839"/>
              <a:gd name="connsiteY0" fmla="*/ 4061534 h 4061534"/>
              <a:gd name="connsiteX1" fmla="*/ 2202839 w 2202839"/>
              <a:gd name="connsiteY1" fmla="*/ 0 h 4061534"/>
              <a:gd name="connsiteX2" fmla="*/ 2202839 w 2202839"/>
              <a:gd name="connsiteY2" fmla="*/ 4061534 h 4061534"/>
              <a:gd name="connsiteX3" fmla="*/ 0 w 2202839"/>
              <a:gd name="connsiteY3" fmla="*/ 4061534 h 406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2839" h="4061534">
                <a:moveTo>
                  <a:pt x="0" y="4061534"/>
                </a:moveTo>
                <a:lnTo>
                  <a:pt x="2202839" y="0"/>
                </a:lnTo>
                <a:lnTo>
                  <a:pt x="2202839" y="4061534"/>
                </a:lnTo>
                <a:lnTo>
                  <a:pt x="0" y="4061534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6D68CB-702C-4F43-8192-AA2C30C0FCF0}"/>
              </a:ext>
            </a:extLst>
          </p:cNvPr>
          <p:cNvSpPr/>
          <p:nvPr userDrawn="1"/>
        </p:nvSpPr>
        <p:spPr>
          <a:xfrm>
            <a:off x="9989159" y="0"/>
            <a:ext cx="2202839" cy="2796466"/>
          </a:xfrm>
          <a:custGeom>
            <a:avLst/>
            <a:gdLst>
              <a:gd name="connsiteX0" fmla="*/ 0 w 2202839"/>
              <a:gd name="connsiteY0" fmla="*/ 0 h 2796466"/>
              <a:gd name="connsiteX1" fmla="*/ 2202839 w 2202839"/>
              <a:gd name="connsiteY1" fmla="*/ 0 h 2796466"/>
              <a:gd name="connsiteX2" fmla="*/ 2202839 w 2202839"/>
              <a:gd name="connsiteY2" fmla="*/ 2796466 h 2796466"/>
              <a:gd name="connsiteX3" fmla="*/ 0 w 2202839"/>
              <a:gd name="connsiteY3" fmla="*/ 2796466 h 2796466"/>
              <a:gd name="connsiteX4" fmla="*/ 0 w 2202839"/>
              <a:gd name="connsiteY4" fmla="*/ 0 h 2796466"/>
              <a:gd name="connsiteX0" fmla="*/ 0 w 2202839"/>
              <a:gd name="connsiteY0" fmla="*/ 0 h 2796466"/>
              <a:gd name="connsiteX1" fmla="*/ 2202839 w 2202839"/>
              <a:gd name="connsiteY1" fmla="*/ 0 h 2796466"/>
              <a:gd name="connsiteX2" fmla="*/ 2202839 w 2202839"/>
              <a:gd name="connsiteY2" fmla="*/ 2796466 h 2796466"/>
              <a:gd name="connsiteX3" fmla="*/ 0 w 2202839"/>
              <a:gd name="connsiteY3" fmla="*/ 0 h 2796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2839" h="2796466">
                <a:moveTo>
                  <a:pt x="0" y="0"/>
                </a:moveTo>
                <a:lnTo>
                  <a:pt x="2202839" y="0"/>
                </a:lnTo>
                <a:lnTo>
                  <a:pt x="2202839" y="279646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Process 11">
            <a:extLst>
              <a:ext uri="{FF2B5EF4-FFF2-40B4-BE49-F238E27FC236}">
                <a16:creationId xmlns:a16="http://schemas.microsoft.com/office/drawing/2014/main" id="{2EDD7324-67E1-4605-87DB-95185789A441}"/>
              </a:ext>
            </a:extLst>
          </p:cNvPr>
          <p:cNvSpPr/>
          <p:nvPr userDrawn="1"/>
        </p:nvSpPr>
        <p:spPr>
          <a:xfrm>
            <a:off x="0" y="6514599"/>
            <a:ext cx="9989159" cy="45719"/>
          </a:xfrm>
          <a:prstGeom prst="flowChartProcess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6C8420F3-29BE-4645-AFAB-7613012B32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1F0A38BF-AF8E-4785-BDDF-12057F4E1E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3272" y="6573052"/>
            <a:ext cx="8545888" cy="26240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  <p:sp>
        <p:nvSpPr>
          <p:cNvPr id="15" name="Title Placeholder">
            <a:extLst>
              <a:ext uri="{FF2B5EF4-FFF2-40B4-BE49-F238E27FC236}">
                <a16:creationId xmlns:a16="http://schemas.microsoft.com/office/drawing/2014/main" id="{D9EB43F7-6552-485E-BF4D-462342BA6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181405"/>
            <a:ext cx="9654604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 goes here</a:t>
            </a:r>
          </a:p>
        </p:txBody>
      </p:sp>
      <p:sp>
        <p:nvSpPr>
          <p:cNvPr id="16" name="Text Placeholder">
            <a:extLst>
              <a:ext uri="{FF2B5EF4-FFF2-40B4-BE49-F238E27FC236}">
                <a16:creationId xmlns:a16="http://schemas.microsoft.com/office/drawing/2014/main" id="{A49EEF86-9CB6-42AB-8EC8-1305EA0EA3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899" y="1104900"/>
            <a:ext cx="9646259" cy="5200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09365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6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5EA892BA-451B-4B6F-B7BF-05C51EAD97D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25078" y="-159798"/>
            <a:ext cx="3758587" cy="720395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A5F3E25-5F79-4A4C-86B7-E792D747C89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16344" y="6549836"/>
            <a:ext cx="1052093" cy="3088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0C31FA1-9AE7-462C-A0F1-3C192746A4C9}"/>
              </a:ext>
            </a:extLst>
          </p:cNvPr>
          <p:cNvSpPr/>
          <p:nvPr userDrawn="1"/>
        </p:nvSpPr>
        <p:spPr>
          <a:xfrm>
            <a:off x="11795534" y="3429000"/>
            <a:ext cx="396465" cy="3429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907F97-B7A0-4DE2-95B5-12B612C6EC8C}"/>
              </a:ext>
            </a:extLst>
          </p:cNvPr>
          <p:cNvSpPr/>
          <p:nvPr userDrawn="1"/>
        </p:nvSpPr>
        <p:spPr>
          <a:xfrm>
            <a:off x="11795533" y="0"/>
            <a:ext cx="396465" cy="34290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D1CEE5-DEF7-4173-8D08-06DE12B8F318}"/>
              </a:ext>
            </a:extLst>
          </p:cNvPr>
          <p:cNvSpPr/>
          <p:nvPr userDrawn="1"/>
        </p:nvSpPr>
        <p:spPr>
          <a:xfrm>
            <a:off x="342900" y="867206"/>
            <a:ext cx="10421805" cy="45956"/>
          </a:xfrm>
          <a:prstGeom prst="rect">
            <a:avLst/>
          </a:prstGeom>
          <a:gradFill flip="none" rotWithShape="1">
            <a:gsLst>
              <a:gs pos="24000">
                <a:schemeClr val="accent5">
                  <a:lumMod val="5000"/>
                  <a:lumOff val="95000"/>
                </a:schemeClr>
              </a:gs>
              <a:gs pos="61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Flowchart: Process 11">
            <a:extLst>
              <a:ext uri="{FF2B5EF4-FFF2-40B4-BE49-F238E27FC236}">
                <a16:creationId xmlns:a16="http://schemas.microsoft.com/office/drawing/2014/main" id="{411C29B4-3586-49D9-8E8F-CEE364409FED}"/>
              </a:ext>
            </a:extLst>
          </p:cNvPr>
          <p:cNvSpPr/>
          <p:nvPr userDrawn="1"/>
        </p:nvSpPr>
        <p:spPr>
          <a:xfrm>
            <a:off x="0" y="6514599"/>
            <a:ext cx="11795533" cy="31387"/>
          </a:xfrm>
          <a:prstGeom prst="flowChartProcess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67E59FC1-2F49-48F0-BA0D-6516D1BF9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6D5F1753-0A82-4F19-A062-D8D07D4CF0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3272" y="6573052"/>
            <a:ext cx="8545888" cy="26240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Copyright 2020 - United Instructors &amp; Textbook Authors Co-op - </a:t>
            </a:r>
            <a:r>
              <a:rPr lang="en-US" dirty="0" err="1"/>
              <a:t>SociologicalYOU</a:t>
            </a:r>
            <a:r>
              <a:rPr lang="en-US" dirty="0"/>
              <a:t> - ISBN 978-1-64007-406-4 - All Rights Reserved</a:t>
            </a:r>
          </a:p>
        </p:txBody>
      </p:sp>
      <p:sp>
        <p:nvSpPr>
          <p:cNvPr id="15" name="Title Placeholder">
            <a:extLst>
              <a:ext uri="{FF2B5EF4-FFF2-40B4-BE49-F238E27FC236}">
                <a16:creationId xmlns:a16="http://schemas.microsoft.com/office/drawing/2014/main" id="{3D6A9E45-823B-49C5-BFD8-F321F497B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181405"/>
            <a:ext cx="1102042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 goes here</a:t>
            </a:r>
          </a:p>
        </p:txBody>
      </p:sp>
      <p:sp>
        <p:nvSpPr>
          <p:cNvPr id="16" name="Text Placeholder">
            <a:extLst>
              <a:ext uri="{FF2B5EF4-FFF2-40B4-BE49-F238E27FC236}">
                <a16:creationId xmlns:a16="http://schemas.microsoft.com/office/drawing/2014/main" id="{C5BC1CA0-7952-4F28-A887-A6632849C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899" y="1104900"/>
            <a:ext cx="11010901" cy="5200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4670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8BAB285-64F2-4AFE-B28B-D0AAE6D2A0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33413" y="-172980"/>
            <a:ext cx="3758587" cy="720395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F4E2265-E899-47D1-A326-4C91762DCA02}"/>
              </a:ext>
            </a:extLst>
          </p:cNvPr>
          <p:cNvGrpSpPr/>
          <p:nvPr userDrawn="1"/>
        </p:nvGrpSpPr>
        <p:grpSpPr>
          <a:xfrm rot="16200000">
            <a:off x="6073139" y="406448"/>
            <a:ext cx="45719" cy="12192000"/>
            <a:chOff x="5532756" y="-835540"/>
            <a:chExt cx="45720" cy="678320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DB3831C-0801-4A1A-ACDE-005A8AEDE14A}"/>
                </a:ext>
              </a:extLst>
            </p:cNvPr>
            <p:cNvSpPr/>
            <p:nvPr userDrawn="1"/>
          </p:nvSpPr>
          <p:spPr>
            <a:xfrm>
              <a:off x="5532757" y="2550330"/>
              <a:ext cx="45719" cy="3397334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FCC9B60-5F6E-4D06-B1F2-49B95B956370}"/>
                </a:ext>
              </a:extLst>
            </p:cNvPr>
            <p:cNvSpPr/>
            <p:nvPr userDrawn="1"/>
          </p:nvSpPr>
          <p:spPr>
            <a:xfrm>
              <a:off x="5532756" y="-835540"/>
              <a:ext cx="45719" cy="3397334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21716BD0-0572-4DFC-AFFB-CDFE1C9E40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" y="6545155"/>
            <a:ext cx="12192000" cy="290543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369562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0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8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8.pn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8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7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8.png"/><Relationship Id="rId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png"/><Relationship Id="rId5" Type="http://schemas.openxmlformats.org/officeDocument/2006/relationships/slide" Target="slide2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8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8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483346-9FC5-47DF-9301-90D4CF186E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560" y="2822761"/>
            <a:ext cx="5111656" cy="1157724"/>
          </a:xfrm>
        </p:spPr>
        <p:txBody>
          <a:bodyPr/>
          <a:lstStyle/>
          <a:p>
            <a:r>
              <a:rPr lang="en-US" dirty="0"/>
              <a:t>SociologicalYOU </a:t>
            </a:r>
            <a:br>
              <a:rPr lang="en-US" dirty="0"/>
            </a:br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87E44524-5F92-4FB4-8ADB-53EA0BDA43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/>
              <a:t>Angela Thompson, Ph.D.</a:t>
            </a:r>
          </a:p>
          <a:p>
            <a:r>
              <a:rPr lang="en-US" b="1" dirty="0"/>
              <a:t>Keith Whitworth, Ph.D.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07BF5B-C78A-4498-B15D-E3AA4AB1C1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Introductory </a:t>
            </a:r>
            <a:r>
              <a:rPr lang="en-US" dirty="0"/>
              <a:t>Sociology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70B07-2577-4C4F-9954-7AB70768B1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FB19F88-C0DD-4040-B372-615928FEBA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83D3D4-DD73-1C33-4ED4-9607E606BC1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2496" y="2198077"/>
            <a:ext cx="6155042" cy="340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31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15"/>
    </mc:Choice>
    <mc:Fallback xmlns="">
      <p:transition spd="slow" advTm="11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Module 2: Structural Elements of Culture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i="1" dirty="0"/>
              <a:t>Norms and Cultural Transmission </a:t>
            </a:r>
          </a:p>
          <a:p>
            <a:pPr marL="0" indent="0">
              <a:buNone/>
            </a:pPr>
            <a:r>
              <a:rPr lang="en-US" sz="2000" i="1" dirty="0"/>
              <a:t>L.O. 3.2.3: Discuss how norms are key elements of culture and help form social structure. </a:t>
            </a:r>
          </a:p>
          <a:p>
            <a:pPr marL="0" indent="0">
              <a:buNone/>
            </a:pPr>
            <a:br>
              <a:rPr lang="en-US" sz="2000" i="1" dirty="0"/>
            </a:br>
            <a:endParaRPr lang="en-US" sz="2000" i="1" dirty="0"/>
          </a:p>
          <a:p>
            <a:pPr marL="0" indent="0">
              <a:buNone/>
            </a:pPr>
            <a:br>
              <a:rPr lang="en-US" sz="2000" i="1" dirty="0"/>
            </a:br>
            <a:endParaRPr lang="en-US" sz="2000" i="1" dirty="0"/>
          </a:p>
          <a:p>
            <a:endParaRPr lang="en-US" sz="2000" i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174328"/>
            <a:ext cx="11010900" cy="3127686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Norms</a:t>
            </a:r>
            <a:r>
              <a:rPr lang="en-US" dirty="0"/>
              <a:t>: established guidelines and expectations of behavior. </a:t>
            </a:r>
          </a:p>
          <a:p>
            <a:r>
              <a:rPr lang="en-US" b="1" dirty="0"/>
              <a:t>Folkways: </a:t>
            </a:r>
            <a:r>
              <a:rPr lang="en-US" dirty="0"/>
              <a:t>informal and common norms that guide everyday behavior. </a:t>
            </a:r>
          </a:p>
          <a:p>
            <a:r>
              <a:rPr lang="en-US" b="1" dirty="0"/>
              <a:t>Mores: </a:t>
            </a:r>
            <a:r>
              <a:rPr lang="en-US" dirty="0"/>
              <a:t>informal norms based upon moral and ethical factors. </a:t>
            </a:r>
          </a:p>
          <a:p>
            <a:r>
              <a:rPr lang="en-US" b="1" dirty="0"/>
              <a:t>Laws: </a:t>
            </a:r>
            <a:r>
              <a:rPr lang="en-US" dirty="0"/>
              <a:t>formal and legal rules enforced by the state. </a:t>
            </a:r>
          </a:p>
          <a:p>
            <a:r>
              <a:rPr lang="en-US" b="1" dirty="0"/>
              <a:t>Taboos: </a:t>
            </a:r>
            <a:r>
              <a:rPr lang="en-US" dirty="0"/>
              <a:t>norms that if violated cause revulsion and the most severe social sanctions. </a:t>
            </a:r>
          </a:p>
          <a:p>
            <a:r>
              <a:rPr lang="en-US" b="1" dirty="0"/>
              <a:t>Cultural Transmission</a:t>
            </a:r>
            <a:r>
              <a:rPr lang="en-US" dirty="0"/>
              <a:t>: the means by which culture is passed from generation to generation. </a:t>
            </a:r>
          </a:p>
          <a:p>
            <a:r>
              <a:rPr lang="en-US" b="1" dirty="0"/>
              <a:t>Sanctions: </a:t>
            </a:r>
            <a:r>
              <a:rPr lang="en-US" dirty="0"/>
              <a:t>a punishment or reward that supports socially approved norms.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Copyright 2021 - United Instructors &amp; Textbook Authors Co-op - SociologicalYOU - ISBN 978-1-64007-406-4 - All Rights Reserved</a:t>
            </a: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03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012"/>
    </mc:Choice>
    <mc:Fallback xmlns="">
      <p:transition spd="slow" advTm="189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F9C68-15AA-7542-AAA1-C9354BFAB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3.2.1: Global Infractions and Sanctions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5D5A5C-3DF3-B945-A267-A318C0127D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4CF980-C90E-834E-BA2C-1961E734B8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Copyright 2021 - United Instructors &amp; Textbook Authors Co-op - SociologicalYOU - ISBN 978-1-64007-406-4 - All Rights Reserved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7A4A5DA-B9DE-8245-B23F-51316E44A6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3300165"/>
              </p:ext>
            </p:extLst>
          </p:nvPr>
        </p:nvGraphicFramePr>
        <p:xfrm>
          <a:off x="1861160" y="1024466"/>
          <a:ext cx="8128000" cy="485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54141115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0039031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                        Infraction</a:t>
                      </a:r>
                    </a:p>
                  </a:txBody>
                  <a:tcPr>
                    <a:solidFill>
                      <a:srgbClr val="92BF4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                      Sanction</a:t>
                      </a:r>
                    </a:p>
                  </a:txBody>
                  <a:tcPr>
                    <a:solidFill>
                      <a:srgbClr val="92BF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27782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ase"/>
                      <a:r>
                        <a:rPr lang="en-US" dirty="0"/>
                        <a:t>Public displays of affection in Dubai.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In 2017 this resulted in one month in prison for an Egyptian man and Moroccan woman.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741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Naming a teddy bear Mohammed in Sudan.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This could have meant 40 lashes for a British woman, but after international intervention, she was released from jail after eight days on the condition she leaves the country.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4342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Defacing money or licking a stamp in Thailand as both have the image of the King on them.  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This can land you six months in jail. 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4410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Throwing a shoe at another person in Iraq.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An Iraqi man was given a 3-year sentence and it was later reduced to one year and he only served 9 months because of good behavior.</a:t>
                      </a:r>
                      <a:endParaRPr lang="en-US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408177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C9A70C4-012E-8A46-A4B0-7048A8C307D6}"/>
              </a:ext>
            </a:extLst>
          </p:cNvPr>
          <p:cNvSpPr txBox="1"/>
          <p:nvPr/>
        </p:nvSpPr>
        <p:spPr>
          <a:xfrm>
            <a:off x="4174941" y="6231096"/>
            <a:ext cx="35004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hlinkClick r:id="" action="ppaction://noaction"/>
              </a:rPr>
              <a:t>Link to alternative text for this content  </a:t>
            </a:r>
            <a:endParaRPr lang="en-US" sz="9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42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58"/>
    </mc:Choice>
    <mc:Fallback xmlns="">
      <p:transition spd="slow" advTm="31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US" sz="3200" dirty="0"/>
            </a:br>
            <a:r>
              <a:rPr lang="en-US" sz="3200" dirty="0"/>
              <a:t>Module 3: The Development of Social Problems within Cultures </a:t>
            </a:r>
            <a:br>
              <a:rPr lang="en-US" sz="3200" dirty="0"/>
            </a:br>
            <a:r>
              <a:rPr lang="en-US" sz="3200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i="1" dirty="0"/>
              <a:t>Subcultures: Amish Kids Gone Wild</a:t>
            </a:r>
          </a:p>
          <a:p>
            <a:pPr marL="0" indent="0">
              <a:buNone/>
            </a:pPr>
            <a:r>
              <a:rPr lang="en-US" sz="2000" i="1" dirty="0"/>
              <a:t>L.O. 3.3.2: Identify the social factors that distinguish a subculture group.</a:t>
            </a:r>
            <a:br>
              <a:rPr lang="en-US" sz="2000" i="1" dirty="0"/>
            </a:br>
            <a:endParaRPr lang="en-US" sz="2000" i="1" dirty="0"/>
          </a:p>
          <a:p>
            <a:pPr marL="0" indent="0">
              <a:buNone/>
            </a:pPr>
            <a:br>
              <a:rPr lang="en-US" sz="2000" i="1" dirty="0"/>
            </a:br>
            <a:endParaRPr lang="en-US" sz="2000" i="1" dirty="0"/>
          </a:p>
          <a:p>
            <a:endParaRPr lang="en-US" sz="2000" i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158409"/>
            <a:ext cx="11010900" cy="4166191"/>
          </a:xfrm>
        </p:spPr>
        <p:txBody>
          <a:bodyPr>
            <a:normAutofit/>
          </a:bodyPr>
          <a:lstStyle/>
          <a:p>
            <a:r>
              <a:rPr lang="en-US" b="1" dirty="0"/>
              <a:t>Subcultures: </a:t>
            </a:r>
            <a:r>
              <a:rPr lang="en-US" dirty="0"/>
              <a:t>a distinct set of cultural characteristic that are shared by a minority of people in the society.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Copyright 2021 - United Instructors &amp; Textbook Authors Co-op - SociologicalYOU - ISBN 978-1-64007-406-4 - All Rights Reserved</a:t>
            </a:r>
          </a:p>
        </p:txBody>
      </p:sp>
      <p:pic>
        <p:nvPicPr>
          <p:cNvPr id="11" name="Picture 10"/>
          <p:cNvPicPr/>
          <p:nvPr/>
        </p:nvPicPr>
        <p:blipFill rotWithShape="1">
          <a:blip r:embed="rId4"/>
          <a:srcRect l="33129" t="43131" r="9184" b="19086"/>
          <a:stretch/>
        </p:blipFill>
        <p:spPr bwMode="auto">
          <a:xfrm>
            <a:off x="2621291" y="3192420"/>
            <a:ext cx="6536003" cy="29098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6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35"/>
    </mc:Choice>
    <mc:Fallback xmlns="">
      <p:transition spd="slow" advTm="58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US" sz="3200" dirty="0"/>
            </a:br>
            <a:r>
              <a:rPr lang="en-US" sz="3200" dirty="0"/>
              <a:t>Module 3: The Development of Social Problems within Cultures </a:t>
            </a:r>
            <a:br>
              <a:rPr lang="en-US" sz="3200" dirty="0"/>
            </a:br>
            <a:r>
              <a:rPr lang="en-US" sz="3200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i="1" dirty="0"/>
              <a:t>Countercultures: Working towards Social Transformation </a:t>
            </a:r>
          </a:p>
          <a:p>
            <a:pPr marL="0" indent="0">
              <a:buNone/>
            </a:pPr>
            <a:r>
              <a:rPr lang="en-US" sz="2000" i="1" dirty="0"/>
              <a:t>L.O. 3.3.3: Describe the behavior associated with countercultures. </a:t>
            </a:r>
          </a:p>
          <a:p>
            <a:pPr marL="0" indent="0">
              <a:buNone/>
            </a:pPr>
            <a:br>
              <a:rPr lang="en-US" sz="2000" i="1" dirty="0"/>
            </a:br>
            <a:endParaRPr lang="en-US" sz="2000" i="1" dirty="0"/>
          </a:p>
          <a:p>
            <a:endParaRPr lang="en-US" sz="2000" i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169042"/>
            <a:ext cx="11010900" cy="4155558"/>
          </a:xfrm>
        </p:spPr>
        <p:txBody>
          <a:bodyPr>
            <a:normAutofit/>
          </a:bodyPr>
          <a:lstStyle/>
          <a:p>
            <a:r>
              <a:rPr lang="en-US" b="1" dirty="0"/>
              <a:t>Countercultures:</a:t>
            </a:r>
            <a:r>
              <a:rPr lang="en-US" dirty="0"/>
              <a:t> groups that are in opposition or contrast with the majority of the members of 	a society.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Copyright 2021 - United Instructors &amp; Textbook Authors Co-op - SociologicalYOU - ISBN 978-1-64007-406-4 - All Rights Reserved</a:t>
            </a:r>
          </a:p>
        </p:txBody>
      </p:sp>
      <p:pic>
        <p:nvPicPr>
          <p:cNvPr id="7" name="Picture 6"/>
          <p:cNvPicPr/>
          <p:nvPr/>
        </p:nvPicPr>
        <p:blipFill rotWithShape="1">
          <a:blip r:embed="rId4"/>
          <a:srcRect l="33795" t="40751" r="9178" b="22059"/>
          <a:stretch/>
        </p:blipFill>
        <p:spPr bwMode="auto">
          <a:xfrm>
            <a:off x="2724516" y="3291482"/>
            <a:ext cx="6537960" cy="29077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44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41"/>
    </mc:Choice>
    <mc:Fallback xmlns="">
      <p:transition spd="slow" advTm="49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766" y="329064"/>
            <a:ext cx="11010900" cy="781396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sz="3600" dirty="0"/>
              <a:t>Module 4: Applying the Sociological Imagination: Experiencing Culture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i="1" dirty="0"/>
              <a:t>Cultural Universals </a:t>
            </a:r>
          </a:p>
          <a:p>
            <a:pPr marL="0" indent="0">
              <a:buNone/>
            </a:pPr>
            <a:r>
              <a:rPr lang="en-US" sz="2000" i="1" dirty="0"/>
              <a:t>L.O. 3.4.1: Apply the sociological imagination to cultural universals.</a:t>
            </a:r>
            <a:br>
              <a:rPr lang="en-US" sz="2000" i="1" dirty="0"/>
            </a:br>
            <a:endParaRPr lang="en-US" sz="2000" i="1" dirty="0"/>
          </a:p>
          <a:p>
            <a:pPr marL="0" indent="0">
              <a:buNone/>
            </a:pPr>
            <a:endParaRPr lang="en-US" sz="2000" i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179675"/>
            <a:ext cx="11010900" cy="4144926"/>
          </a:xfrm>
        </p:spPr>
        <p:txBody>
          <a:bodyPr>
            <a:normAutofit/>
          </a:bodyPr>
          <a:lstStyle/>
          <a:p>
            <a:r>
              <a:rPr lang="en-US" b="1" dirty="0"/>
              <a:t>Cultural Universals: </a:t>
            </a:r>
            <a:r>
              <a:rPr lang="en-US" dirty="0"/>
              <a:t>aspects of culture that are found in all societies. </a:t>
            </a:r>
          </a:p>
          <a:p>
            <a:r>
              <a:rPr lang="en-US" b="1" dirty="0"/>
              <a:t>Social Facts: </a:t>
            </a:r>
            <a:r>
              <a:rPr lang="en-US" dirty="0"/>
              <a:t>social patterns that are external to individuals and greatly influence our way of thinking and behaving in the society.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Copyright 2021- United Instructors &amp; Textbook Authors Co-op - SociologicalYOU - ISBN 978-1-64007-406-4 - All Rights Reserved</a:t>
            </a:r>
          </a:p>
        </p:txBody>
      </p:sp>
      <p:pic>
        <p:nvPicPr>
          <p:cNvPr id="7" name="Picture 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597610" y="3854122"/>
            <a:ext cx="2425805" cy="24258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04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474"/>
    </mc:Choice>
    <mc:Fallback xmlns="">
      <p:transition spd="slow" advTm="73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766" y="329064"/>
            <a:ext cx="11010900" cy="781396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sz="3600" dirty="0"/>
              <a:t>Module 4: Applying the Sociological Imagination: Experiencing Culture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i="1" dirty="0"/>
              <a:t>Ethnocentrism </a:t>
            </a:r>
          </a:p>
          <a:p>
            <a:pPr marL="0" indent="0">
              <a:buNone/>
            </a:pPr>
            <a:r>
              <a:rPr lang="en-US" sz="2000" i="1" dirty="0"/>
              <a:t>L.O. 3.4.2: Illustrate the relationship between the sociological imagination and ethnocentrism. </a:t>
            </a:r>
          </a:p>
          <a:p>
            <a:pPr marL="0" indent="0">
              <a:buNone/>
            </a:pPr>
            <a:br>
              <a:rPr lang="en-US" sz="2000" i="1" dirty="0"/>
            </a:br>
            <a:endParaRPr lang="en-US" sz="2000" i="1" dirty="0"/>
          </a:p>
          <a:p>
            <a:pPr marL="0" indent="0">
              <a:buNone/>
            </a:pPr>
            <a:endParaRPr lang="en-US" sz="2000" i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200940"/>
            <a:ext cx="11010900" cy="4123660"/>
          </a:xfrm>
        </p:spPr>
        <p:txBody>
          <a:bodyPr>
            <a:normAutofit/>
          </a:bodyPr>
          <a:lstStyle/>
          <a:p>
            <a:r>
              <a:rPr lang="en-US" b="1" dirty="0"/>
              <a:t>Ethnocentrism: </a:t>
            </a:r>
            <a:r>
              <a:rPr lang="en-US" dirty="0"/>
              <a:t>judging another culture by one’s own standards.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Copyright 2021 - United Instructors &amp; Textbook Authors Co-op - SociologicalYOU - ISBN 978-1-64007-406-4 - All Rights Reserved</a:t>
            </a:r>
          </a:p>
        </p:txBody>
      </p:sp>
      <p:pic>
        <p:nvPicPr>
          <p:cNvPr id="8" name="Picture 7" descr="Packaged fish head sold at supermarket ">
            <a:extLst>
              <a:ext uri="{FF2B5EF4-FFF2-40B4-BE49-F238E27FC236}">
                <a16:creationId xmlns:a16="http://schemas.microsoft.com/office/drawing/2014/main" id="{CBB2CDFE-A02E-134D-83FC-896B02E8869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713" y="3141367"/>
            <a:ext cx="3305175" cy="2488951"/>
          </a:xfrm>
          <a:prstGeom prst="rect">
            <a:avLst/>
          </a:prstGeom>
        </p:spPr>
      </p:pic>
      <p:pic>
        <p:nvPicPr>
          <p:cNvPr id="10" name="Picture 9" descr="Bats and rodents cooked on makeshift skewers">
            <a:extLst>
              <a:ext uri="{FF2B5EF4-FFF2-40B4-BE49-F238E27FC236}">
                <a16:creationId xmlns:a16="http://schemas.microsoft.com/office/drawing/2014/main" id="{88B51694-FB87-8540-9395-F7B7BA708C2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700" y="3141367"/>
            <a:ext cx="3305175" cy="2478881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18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51"/>
    </mc:Choice>
    <mc:Fallback xmlns="">
      <p:transition spd="slow" advTm="56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766" y="329064"/>
            <a:ext cx="11010900" cy="781396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sz="3600" dirty="0"/>
              <a:t>Module 4: Applying the Sociological Imagination: Experiencing Culture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i="1" dirty="0"/>
              <a:t>Cultural Relativism </a:t>
            </a:r>
          </a:p>
          <a:p>
            <a:pPr marL="0" indent="0">
              <a:buNone/>
            </a:pPr>
            <a:r>
              <a:rPr lang="en-US" sz="2000" i="1" dirty="0"/>
              <a:t>L.O. 3.4.3: Link the sociological imagination to cultural relativism. </a:t>
            </a:r>
          </a:p>
          <a:p>
            <a:pPr marL="0" indent="0">
              <a:buNone/>
            </a:pPr>
            <a:endParaRPr lang="en-US" sz="2000" i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126512"/>
            <a:ext cx="11010900" cy="4198088"/>
          </a:xfrm>
        </p:spPr>
        <p:txBody>
          <a:bodyPr>
            <a:normAutofit/>
          </a:bodyPr>
          <a:lstStyle/>
          <a:p>
            <a:r>
              <a:rPr lang="en-US" b="1" dirty="0"/>
              <a:t>Cultural Relativism: </a:t>
            </a:r>
            <a:r>
              <a:rPr lang="en-US" dirty="0"/>
              <a:t>understanding another culture from their standards.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Copyright 2021 - United Instructors &amp; Textbook Authors Co-op - SociologicalYOU - ISBN 978-1-64007-406-4 - All Rights Reserved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676" b="676"/>
          <a:stretch/>
        </p:blipFill>
        <p:spPr>
          <a:xfrm>
            <a:off x="4246838" y="3196988"/>
            <a:ext cx="2938756" cy="2899012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64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17"/>
    </mc:Choice>
    <mc:Fallback xmlns="">
      <p:transition spd="slow" advTm="59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766" y="329064"/>
            <a:ext cx="11010900" cy="781396"/>
          </a:xfrm>
        </p:spPr>
        <p:txBody>
          <a:bodyPr>
            <a:noAutofit/>
          </a:bodyPr>
          <a:lstStyle/>
          <a:p>
            <a:br>
              <a:rPr lang="en-US" sz="3600" dirty="0"/>
            </a:br>
            <a:r>
              <a:rPr lang="en-US" sz="3600" dirty="0"/>
              <a:t>Module 5: Culture and Change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i="1" dirty="0"/>
              <a:t>The Process of Change: Technology and Globalization </a:t>
            </a:r>
          </a:p>
          <a:p>
            <a:pPr marL="0" indent="0">
              <a:buNone/>
            </a:pPr>
            <a:r>
              <a:rPr lang="en-US" sz="2000" i="1" dirty="0"/>
              <a:t>L.O. 3.5.1: Evaluate how cultural diffusion, cultural lag and cultural leveling are catalysts for social change within culture and technology.</a:t>
            </a:r>
            <a:br>
              <a:rPr lang="en-US" sz="2000" i="1" dirty="0"/>
            </a:br>
            <a:endParaRPr lang="en-US" sz="2000" i="1" dirty="0"/>
          </a:p>
          <a:p>
            <a:pPr marL="0" indent="0">
              <a:buNone/>
            </a:pPr>
            <a:endParaRPr lang="en-US" sz="2000" i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413591"/>
            <a:ext cx="11010900" cy="3911009"/>
          </a:xfrm>
        </p:spPr>
        <p:txBody>
          <a:bodyPr>
            <a:normAutofit/>
          </a:bodyPr>
          <a:lstStyle/>
          <a:p>
            <a:r>
              <a:rPr lang="en-US" b="1" dirty="0"/>
              <a:t>Cultural Diffusion: </a:t>
            </a:r>
            <a:r>
              <a:rPr lang="en-US" dirty="0"/>
              <a:t>the spread of norms, values, knowledge, symbols, and material components from one society to another. </a:t>
            </a:r>
          </a:p>
          <a:p>
            <a:r>
              <a:rPr lang="en-US" b="1" dirty="0"/>
              <a:t>Cultural Lag: </a:t>
            </a:r>
            <a:r>
              <a:rPr lang="en-US" dirty="0"/>
              <a:t>the process by which technological development and progress outpace current norms, values, knowledge, symbols, and material components of society. </a:t>
            </a:r>
          </a:p>
          <a:p>
            <a:r>
              <a:rPr lang="en-US" b="1" dirty="0"/>
              <a:t>Cultural Leveling: </a:t>
            </a:r>
            <a:r>
              <a:rPr lang="en-US" dirty="0"/>
              <a:t>the process of cultures becoming similar as a result of factors such as media and globalization. 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Copyright 2021 - United Instructors &amp; Textbook Authors Co-op - SociologicalYOU - ISBN 978-1-64007-406-4 - All Rights Reserved</a:t>
            </a: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97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087"/>
    </mc:Choice>
    <mc:Fallback xmlns="">
      <p:transition spd="slow" advTm="126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766" y="329064"/>
            <a:ext cx="11010900" cy="781396"/>
          </a:xfrm>
        </p:spPr>
        <p:txBody>
          <a:bodyPr>
            <a:noAutofit/>
          </a:bodyPr>
          <a:lstStyle/>
          <a:p>
            <a:br>
              <a:rPr lang="en-US" sz="3600" dirty="0"/>
            </a:br>
            <a:r>
              <a:rPr lang="en-US" sz="3600" dirty="0"/>
              <a:t>Module 5: Culture and Change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i="1" dirty="0"/>
              <a:t>Popular and High Culture </a:t>
            </a:r>
          </a:p>
          <a:p>
            <a:pPr marL="0" indent="0">
              <a:buNone/>
            </a:pPr>
            <a:r>
              <a:rPr lang="en-US" sz="2000" i="1" dirty="0"/>
              <a:t>L.O. 3.5.2: Demonstrate how popular culture and high culture change over time. </a:t>
            </a:r>
          </a:p>
          <a:p>
            <a:pPr marL="0" indent="0">
              <a:buNone/>
            </a:pPr>
            <a:endParaRPr lang="en-US" sz="2000" i="1" dirty="0"/>
          </a:p>
          <a:p>
            <a:pPr marL="0" indent="0">
              <a:buNone/>
            </a:pPr>
            <a:endParaRPr lang="en-US" sz="2000" i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105247"/>
            <a:ext cx="11010900" cy="4219353"/>
          </a:xfrm>
        </p:spPr>
        <p:txBody>
          <a:bodyPr>
            <a:normAutofit/>
          </a:bodyPr>
          <a:lstStyle/>
          <a:p>
            <a:r>
              <a:rPr lang="en-US" b="1" dirty="0"/>
              <a:t>Popular Culture: </a:t>
            </a:r>
            <a:r>
              <a:rPr lang="en-US" dirty="0"/>
              <a:t>cultural characteristics adopted, imitated, and idolized by the masses. </a:t>
            </a:r>
          </a:p>
          <a:p>
            <a:r>
              <a:rPr lang="en-US" b="1" dirty="0"/>
              <a:t>High Culture: </a:t>
            </a:r>
            <a:r>
              <a:rPr lang="en-US" dirty="0"/>
              <a:t>consists of cultural characteristics associated with the dominant and elite members of society.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Copyright 2021- United Instructors &amp; Textbook Authors Co-op - SociologicalYOU - ISBN 978-1-64007-406-4 - All Rights Reserved</a:t>
            </a:r>
          </a:p>
        </p:txBody>
      </p:sp>
      <p:pic>
        <p:nvPicPr>
          <p:cNvPr id="7" name="Picture 6"/>
          <p:cNvPicPr/>
          <p:nvPr/>
        </p:nvPicPr>
        <p:blipFill rotWithShape="1">
          <a:blip r:embed="rId4"/>
          <a:srcRect l="32445" t="35397" r="7838" b="16109"/>
          <a:stretch/>
        </p:blipFill>
        <p:spPr bwMode="auto">
          <a:xfrm>
            <a:off x="3228938" y="3915380"/>
            <a:ext cx="4974556" cy="24092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59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20"/>
    </mc:Choice>
    <mc:Fallback xmlns="">
      <p:transition spd="slow" advTm="79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4F983B0-6A94-4C2E-A96C-8B1257D6B5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2021 - United Instructors &amp; Textbook Authors Co-op - SociologicalYOU - ISBN 978-1-64007-406-4 - All Rights Reserved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3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78"/>
    </mc:Choice>
    <mc:Fallback xmlns="">
      <p:transition spd="slow" advTm="11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0983D-5C61-43D8-940F-48961738C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96D741-CE67-4884-9393-C259F5177A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Culture: Defined by Everyday Reality </a:t>
            </a:r>
          </a:p>
          <a:p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94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2"/>
    </mc:Choice>
    <mc:Fallback xmlns="">
      <p:transition spd="slow" advTm="6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FF2CC-7106-494B-80D0-AA3D6282A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Accessibility Content: Text Alternatives for Images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4CF2B7-4651-424A-8920-231AF6AC9A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554FB3-610E-40DD-9562-AFE0440A6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2021 - United Instructors &amp; Textbook Authors Co-op - SociologicalYOU - ISBN 978-1-64007-406-4 -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690347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49584-8381-8F44-A71C-BD8E6B99E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Personal Distances by Region – Text Alternative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572AB9-C421-2744-BD3E-A201919F513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32” is the distance in personal space for Americans, British, and Canadians.</a:t>
            </a:r>
          </a:p>
          <a:p>
            <a:pPr marL="0" indent="0">
              <a:buNone/>
            </a:pPr>
            <a:r>
              <a:rPr lang="en-US" dirty="0"/>
              <a:t>27.5” in distance in personal space for Chinese and Japanese.</a:t>
            </a:r>
          </a:p>
          <a:p>
            <a:pPr marL="0" indent="0">
              <a:buNone/>
            </a:pPr>
            <a:r>
              <a:rPr lang="en-US" dirty="0"/>
              <a:t>26” in distance in personal space for Austrians, French, and Dutch.</a:t>
            </a:r>
          </a:p>
          <a:p>
            <a:pPr marL="0" indent="0">
              <a:buNone/>
            </a:pPr>
            <a:r>
              <a:rPr lang="en-US" dirty="0"/>
              <a:t>23.5” in distance in personal space for Brazilians and Italians.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C1A1FF-AE21-BE4C-BD3F-21E19E3832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75510" y="6315405"/>
            <a:ext cx="3145679" cy="1905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2" action="ppaction://hlinksldjump"/>
              </a:rPr>
              <a:t>Return to slide containing original content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BEAF16-F619-024B-B56D-06EF644F38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 algn="l">
              <a:buNone/>
            </a:pPr>
            <a:endParaRPr lang="en-US" dirty="0"/>
          </a:p>
          <a:p>
            <a:pPr marL="0" indent="0" algn="l">
              <a:buNone/>
            </a:pPr>
            <a:r>
              <a:rPr lang="en-US" sz="1200" dirty="0">
                <a:solidFill>
                  <a:schemeClr val="bg2">
                    <a:lumMod val="65000"/>
                  </a:schemeClr>
                </a:solidFill>
              </a:rPr>
              <a:t>Copyright 2021 - United Instructors &amp; Textbook Authors Co-op - SociologicalYOU - ISBN 978-1-64007-406-4 - All Rights Reserved</a:t>
            </a:r>
          </a:p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DAB81-453D-AE4E-A557-858DE8371F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628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BC395-31FB-428E-A1A4-C902169D5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207AE1-C702-403A-B3BA-D47DD417D8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0D38F26-5E36-41ED-8C96-4C5353D090A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dirty="0"/>
              <a:t>Copyright 2021 - United Instructors &amp; Textbook Authors Co-op - SociologicalYOU - ISBN 978-1-64007-406-4 - All Rights Reserved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0069C7C7-0D0D-40DD-AA3F-5536894AB2B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lnSpc>
                <a:spcPts val="2880"/>
              </a:lnSpc>
            </a:pPr>
            <a:r>
              <a:rPr lang="en-US" dirty="0">
                <a:hlinkClick r:id="rId4" action="ppaction://hlinksldjump"/>
              </a:rPr>
              <a:t>Module 1: Analyzing Culture</a:t>
            </a:r>
            <a:endParaRPr lang="en-US" dirty="0"/>
          </a:p>
          <a:p>
            <a:pPr>
              <a:lnSpc>
                <a:spcPts val="2880"/>
              </a:lnSpc>
            </a:pPr>
            <a:r>
              <a:rPr lang="en-US" dirty="0">
                <a:hlinkClick r:id="" action="ppaction://noaction"/>
              </a:rPr>
              <a:t>Module 2: Structural Elements of Culture</a:t>
            </a:r>
          </a:p>
          <a:p>
            <a:pPr>
              <a:lnSpc>
                <a:spcPts val="2880"/>
              </a:lnSpc>
            </a:pPr>
            <a:r>
              <a:rPr lang="en-US" dirty="0">
                <a:hlinkClick r:id="" action="ppaction://noaction"/>
              </a:rPr>
              <a:t>Module 3: The Development of Social Problems within Cultures </a:t>
            </a:r>
          </a:p>
          <a:p>
            <a:pPr>
              <a:lnSpc>
                <a:spcPts val="2880"/>
              </a:lnSpc>
            </a:pPr>
            <a:r>
              <a:rPr lang="en-US" dirty="0">
                <a:hlinkClick r:id="" action="ppaction://noaction"/>
              </a:rPr>
              <a:t>Module 4: Applying the Sociological Imagination: Experiencing Culture</a:t>
            </a:r>
          </a:p>
          <a:p>
            <a:pPr>
              <a:lnSpc>
                <a:spcPts val="2880"/>
              </a:lnSpc>
            </a:pPr>
            <a:r>
              <a:rPr lang="en-US" dirty="0">
                <a:hlinkClick r:id="" action="ppaction://noaction"/>
              </a:rPr>
              <a:t>Module 5: Culture and Change</a:t>
            </a:r>
          </a:p>
          <a:p>
            <a:pPr marL="0" indent="0">
              <a:lnSpc>
                <a:spcPts val="2880"/>
              </a:lnSpc>
              <a:buNone/>
            </a:pPr>
            <a:endParaRPr lang="en-US" dirty="0">
              <a:hlinkClick r:id="" action="ppaction://noaction"/>
            </a:endParaRPr>
          </a:p>
          <a:p>
            <a:pPr marL="0" indent="0" algn="ctr">
              <a:buNone/>
            </a:pPr>
            <a:r>
              <a:rPr lang="en-US" dirty="0"/>
              <a:t>This PowerPoint does not cover every key term in Chapter 3.  </a:t>
            </a:r>
          </a:p>
          <a:p>
            <a:pPr marL="0" indent="0" algn="ctr">
              <a:buNone/>
            </a:pPr>
            <a:r>
              <a:rPr lang="en-US" dirty="0"/>
              <a:t>Please read your textbook to see what is not covered in the PowerPoint.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54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59"/>
    </mc:Choice>
    <mc:Fallback xmlns="">
      <p:transition spd="slow" advTm="44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164B18-5F90-4638-85AC-54C45FF2CE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3216E2-CED6-4AEE-9E7D-38D2CE65DA8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Copyright 2021 - United Instructors &amp; Textbook Authors Co-op - SociologicalYOU - ISBN 978-1-64007-406-4 - All Rights Reserved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9769D40-AC90-46F1-B41A-67B5A16E0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33004"/>
            <a:ext cx="11061700" cy="781396"/>
          </a:xfrm>
        </p:spPr>
        <p:txBody>
          <a:bodyPr/>
          <a:lstStyle/>
          <a:p>
            <a:r>
              <a:rPr lang="en-US" dirty="0"/>
              <a:t>Points to Ponder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263AD0D-61C6-40A5-ACC6-E5DD8B0C36A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42900" y="1120441"/>
            <a:ext cx="11010900" cy="5138929"/>
          </a:xfrm>
        </p:spPr>
        <p:txBody>
          <a:bodyPr/>
          <a:lstStyle/>
          <a:p>
            <a:r>
              <a:rPr lang="en-US" dirty="0"/>
              <a:t>What are four types of culture and four basic elements of culture?</a:t>
            </a:r>
          </a:p>
          <a:p>
            <a:r>
              <a:rPr lang="en-US" dirty="0"/>
              <a:t>Why is understanding culture important in your everyday life?</a:t>
            </a:r>
          </a:p>
          <a:p>
            <a:r>
              <a:rPr lang="en-US" dirty="0"/>
              <a:t>How and why is culture changing around the world?</a:t>
            </a:r>
          </a:p>
        </p:txBody>
      </p:sp>
      <p:pic>
        <p:nvPicPr>
          <p:cNvPr id="10" name="Pictur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 bwMode="auto">
          <a:xfrm>
            <a:off x="5865946" y="3070746"/>
            <a:ext cx="2743216" cy="27432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D6A4F190-9A54-50B9-D96F-39C1A4959487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2725931" y="3070746"/>
            <a:ext cx="2743216" cy="27432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5970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87"/>
    </mc:Choice>
    <mc:Fallback xmlns="">
      <p:transition spd="slow" advTm="37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1: Analyzing Culture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i="1" dirty="0"/>
              <a:t>Types of Culture </a:t>
            </a:r>
          </a:p>
          <a:p>
            <a:pPr marL="0" indent="0">
              <a:buNone/>
            </a:pPr>
            <a:r>
              <a:rPr lang="en-US" sz="2000" i="1" dirty="0"/>
              <a:t>L.O. 3.1.1: Discuss the types of culture.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175641"/>
            <a:ext cx="11010900" cy="4148959"/>
          </a:xfrm>
        </p:spPr>
        <p:txBody>
          <a:bodyPr>
            <a:normAutofit/>
          </a:bodyPr>
          <a:lstStyle/>
          <a:p>
            <a:r>
              <a:rPr lang="en-US" b="1" dirty="0"/>
              <a:t>Culture: </a:t>
            </a:r>
            <a:r>
              <a:rPr lang="en-US" dirty="0"/>
              <a:t>the socially learned and shared ideas, behaviors and material components of a society. </a:t>
            </a:r>
          </a:p>
          <a:p>
            <a:r>
              <a:rPr lang="en-US" b="1" dirty="0"/>
              <a:t>Material Culture: </a:t>
            </a:r>
            <a:r>
              <a:rPr lang="en-US" dirty="0"/>
              <a:t>the physical artifacts that represent components of society. </a:t>
            </a:r>
          </a:p>
          <a:p>
            <a:r>
              <a:rPr lang="en-US" b="1" dirty="0"/>
              <a:t>Nonmaterial Culture: </a:t>
            </a:r>
            <a:r>
              <a:rPr lang="en-US" dirty="0"/>
              <a:t>ideas and symbols that represent components of society. </a:t>
            </a:r>
          </a:p>
          <a:p>
            <a:r>
              <a:rPr lang="en-US" b="1" dirty="0"/>
              <a:t>Ideal Culture: </a:t>
            </a:r>
            <a:r>
              <a:rPr lang="en-US" dirty="0"/>
              <a:t>the</a:t>
            </a:r>
            <a:r>
              <a:rPr lang="en-US" b="1" dirty="0"/>
              <a:t> </a:t>
            </a:r>
            <a:r>
              <a:rPr lang="en-US" dirty="0"/>
              <a:t>ideals and values that a society professes to believe. </a:t>
            </a:r>
          </a:p>
          <a:p>
            <a:r>
              <a:rPr lang="en-US" b="1" dirty="0"/>
              <a:t>Real Culture: </a:t>
            </a:r>
            <a:r>
              <a:rPr lang="en-US" dirty="0"/>
              <a:t>the</a:t>
            </a:r>
            <a:r>
              <a:rPr lang="en-US" b="1" dirty="0"/>
              <a:t> </a:t>
            </a:r>
            <a:r>
              <a:rPr lang="en-US" dirty="0"/>
              <a:t>actual behavior of members of society. </a:t>
            </a:r>
          </a:p>
          <a:p>
            <a:r>
              <a:rPr lang="en-US" b="1" dirty="0"/>
              <a:t>Culture Shock: </a:t>
            </a:r>
            <a:r>
              <a:rPr lang="en-US" dirty="0"/>
              <a:t>surprise, disorientation, or fear when encountering a new culture.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Copyright 2021 - United Instructors &amp; Textbook Authors Co-op - SociologicalYOU - ISBN 978-1-64007-406-4 - All Rights Reserved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04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204"/>
    </mc:Choice>
    <mc:Fallback xmlns="">
      <p:transition spd="slow" advTm="150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Module 2: Structural Elements of Culture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i="1" dirty="0"/>
              <a:t>Symbols and Language </a:t>
            </a:r>
          </a:p>
          <a:p>
            <a:pPr marL="0" indent="0">
              <a:buNone/>
            </a:pPr>
            <a:r>
              <a:rPr lang="en-US" sz="2000" i="1" dirty="0"/>
              <a:t>L.O. 3.2.1: Explain how symbols and language are key elements of culture and help form social structure.</a:t>
            </a:r>
          </a:p>
          <a:p>
            <a:pPr marL="0" indent="0">
              <a:buNone/>
            </a:pPr>
            <a:br>
              <a:rPr lang="en-US" sz="2000" i="1" dirty="0"/>
            </a:br>
            <a:endParaRPr lang="en-US" sz="2000" i="1" dirty="0"/>
          </a:p>
          <a:p>
            <a:endParaRPr lang="en-US" i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102069"/>
            <a:ext cx="11010900" cy="4222531"/>
          </a:xfrm>
        </p:spPr>
        <p:txBody>
          <a:bodyPr>
            <a:normAutofit/>
          </a:bodyPr>
          <a:lstStyle/>
          <a:p>
            <a:r>
              <a:rPr lang="en-US" b="1" dirty="0"/>
              <a:t>Symbols: </a:t>
            </a:r>
            <a:r>
              <a:rPr lang="en-US" dirty="0"/>
              <a:t>an idea or object that has a shared meaning to groups of people. </a:t>
            </a:r>
          </a:p>
          <a:p>
            <a:r>
              <a:rPr lang="en-US" b="1" dirty="0"/>
              <a:t>Language: </a:t>
            </a:r>
            <a:r>
              <a:rPr lang="en-US" dirty="0"/>
              <a:t>words and symbols used to communicate. </a:t>
            </a:r>
          </a:p>
          <a:p>
            <a:r>
              <a:rPr lang="en-US" b="1" dirty="0"/>
              <a:t>Verbal Language: </a:t>
            </a:r>
            <a:r>
              <a:rPr lang="en-US" dirty="0"/>
              <a:t>a system of spoken and written words. </a:t>
            </a:r>
          </a:p>
          <a:p>
            <a:r>
              <a:rPr lang="en-US" b="1" dirty="0"/>
              <a:t>Nonverbal Language: </a:t>
            </a:r>
            <a:r>
              <a:rPr lang="en-US" dirty="0"/>
              <a:t>a system of communication using symbols such as facial expressions, gestures, and proximity of the body. </a:t>
            </a:r>
          </a:p>
          <a:p>
            <a:r>
              <a:rPr lang="en-US" b="1" dirty="0"/>
              <a:t>Emoticons: </a:t>
            </a:r>
            <a:r>
              <a:rPr lang="en-US" dirty="0"/>
              <a:t>a symbol that is a type of shorthand, which is a means of expressing emotions and attitude within text-based communications. </a:t>
            </a:r>
          </a:p>
          <a:p>
            <a:r>
              <a:rPr lang="en-US" b="1" dirty="0"/>
              <a:t>Sapir-Whorf Theory: </a:t>
            </a:r>
            <a:r>
              <a:rPr lang="en-US" dirty="0"/>
              <a:t>a theoretical perspective that suggests that people view society through the framework of language.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Copyright 2021 - United Instructors &amp; Textbook Authors Co-op - SociologicalYOU - ISBN 978-1-64007-406-4 - All Rights Reserved</a:t>
            </a: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30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794"/>
    </mc:Choice>
    <mc:Fallback xmlns="">
      <p:transition spd="slow" advTm="176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6E284-E54A-A043-9D90-27D40B555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3.2.1: Personal Distances by Region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BFDB0-D909-1E48-B3BB-DF01B01244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F77547-2507-2C4E-9ACF-60128DD2A56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Copyright 2021 - United Instructors &amp; Textbook Authors Co-op - SociologicalYOU - ISBN 978-1-64007-406-4 - All Rights Reserved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F5CC07-5C45-CE43-B3DF-D14B8F3E6B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244" y="1178850"/>
            <a:ext cx="5143500" cy="51075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8864A6-CB81-C447-9FED-83AA4D434646}"/>
              </a:ext>
            </a:extLst>
          </p:cNvPr>
          <p:cNvSpPr txBox="1"/>
          <p:nvPr/>
        </p:nvSpPr>
        <p:spPr>
          <a:xfrm>
            <a:off x="7327537" y="6226553"/>
            <a:ext cx="27289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hlinkClick r:id="rId5" action="ppaction://hlinksldjump"/>
              </a:rPr>
              <a:t>Link to alternative text for this content</a:t>
            </a:r>
            <a:endParaRPr lang="en-US" sz="900" dirty="0"/>
          </a:p>
        </p:txBody>
      </p:sp>
      <p:sp>
        <p:nvSpPr>
          <p:cNvPr id="4" name="Rectangle 3"/>
          <p:cNvSpPr/>
          <p:nvPr/>
        </p:nvSpPr>
        <p:spPr>
          <a:xfrm>
            <a:off x="1118626" y="2749635"/>
            <a:ext cx="45975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Personal Space: </a:t>
            </a:r>
            <a:r>
              <a:rPr lang="en-US" sz="2400" dirty="0"/>
              <a:t>the physical region</a:t>
            </a:r>
          </a:p>
          <a:p>
            <a:r>
              <a:rPr lang="en-US" sz="2400" dirty="0"/>
              <a:t> surrounding an individual that is considered private.   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22"/>
    </mc:Choice>
    <mc:Fallback xmlns="">
      <p:transition spd="slow" advTm="38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Module 2: Structural Elements of Culture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i="1" dirty="0"/>
              <a:t>Beliefs and Views </a:t>
            </a:r>
          </a:p>
          <a:p>
            <a:pPr marL="0" indent="0">
              <a:buNone/>
            </a:pPr>
            <a:r>
              <a:rPr lang="en-US" sz="2000" i="1" dirty="0"/>
              <a:t>L.O. 3.2.2: Describe how beliefs and values are key elements of culture and help form social structure.</a:t>
            </a:r>
            <a:br>
              <a:rPr lang="en-US" dirty="0"/>
            </a:br>
            <a:endParaRPr lang="en-US" sz="2000" dirty="0"/>
          </a:p>
          <a:p>
            <a:pPr marL="0" indent="0">
              <a:buNone/>
            </a:pPr>
            <a:br>
              <a:rPr lang="en-US" sz="2000" i="1" dirty="0"/>
            </a:br>
            <a:endParaRPr lang="en-US" sz="2000" i="1" dirty="0"/>
          </a:p>
          <a:p>
            <a:endParaRPr lang="en-US" i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207172"/>
            <a:ext cx="11010900" cy="4117428"/>
          </a:xfrm>
        </p:spPr>
        <p:txBody>
          <a:bodyPr>
            <a:normAutofit/>
          </a:bodyPr>
          <a:lstStyle/>
          <a:p>
            <a:r>
              <a:rPr lang="en-US" b="1" dirty="0"/>
              <a:t>Beliefs: </a:t>
            </a:r>
            <a:r>
              <a:rPr lang="en-US" dirty="0"/>
              <a:t>ideas generally held to be true within society. </a:t>
            </a:r>
          </a:p>
          <a:p>
            <a:r>
              <a:rPr lang="en-US" b="1" dirty="0"/>
              <a:t>Values: </a:t>
            </a:r>
            <a:r>
              <a:rPr lang="en-US" dirty="0"/>
              <a:t>collective ideas about what is desirable and undesirable in society.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Copyright 2021 - United Instructors &amp; Textbook Authors Co-op - SociologicalYOU - ISBN 978-1-64007-406-4 - All Rights Reserved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287479" y="3657397"/>
            <a:ext cx="2448034" cy="2448034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14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401"/>
    </mc:Choice>
    <mc:Fallback xmlns="">
      <p:transition spd="slow" advTm="72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AF36A-A3B0-644F-8343-A575BC22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Robin M. Williams, Jr.'s Basic American Values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44554A-EF1A-0845-A051-4D2A38794D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48CF86-708C-D24C-8669-AC155BF5205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Copyright 2021 - United Instructors &amp; Textbook Authors Co-op - SociologicalYOU - ISBN 978-1-64007-406-4 - All Rights Reserved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CE74F1-0061-7241-8E03-474BDECE7DCA}"/>
              </a:ext>
            </a:extLst>
          </p:cNvPr>
          <p:cNvSpPr/>
          <p:nvPr/>
        </p:nvSpPr>
        <p:spPr>
          <a:xfrm>
            <a:off x="4500000" y="1327112"/>
            <a:ext cx="355217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91919"/>
                </a:solidFill>
                <a:latin typeface="Arial" panose="020B0604020202020204" pitchFamily="34" charset="0"/>
              </a:rPr>
              <a:t>  Equal opportunity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91919"/>
                </a:solidFill>
                <a:latin typeface="Arial" panose="020B0604020202020204" pitchFamily="34" charset="0"/>
              </a:rPr>
              <a:t>  Achievement and success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91919"/>
                </a:solidFill>
                <a:latin typeface="Arial" panose="020B0604020202020204" pitchFamily="34" charset="0"/>
              </a:rPr>
              <a:t>  Material comfort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91919"/>
                </a:solidFill>
                <a:latin typeface="Arial" panose="020B0604020202020204" pitchFamily="34" charset="0"/>
              </a:rPr>
              <a:t>  Activity and work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91919"/>
                </a:solidFill>
                <a:latin typeface="Arial" panose="020B0604020202020204" pitchFamily="34" charset="0"/>
              </a:rPr>
              <a:t>  Practicality and efficiency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91919"/>
                </a:solidFill>
                <a:latin typeface="Arial" panose="020B0604020202020204" pitchFamily="34" charset="0"/>
              </a:rPr>
              <a:t>  Nationalism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91919"/>
                </a:solidFill>
                <a:latin typeface="Arial" panose="020B0604020202020204" pitchFamily="34" charset="0"/>
              </a:rPr>
              <a:t>  Process and progress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91919"/>
                </a:solidFill>
                <a:latin typeface="Arial" panose="020B0604020202020204" pitchFamily="34" charset="0"/>
              </a:rPr>
              <a:t>  Science and rationality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91919"/>
                </a:solidFill>
                <a:latin typeface="Arial" panose="020B0604020202020204" pitchFamily="34" charset="0"/>
              </a:rPr>
              <a:t>  External conformity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91919"/>
                </a:solidFill>
                <a:latin typeface="Arial" panose="020B0604020202020204" pitchFamily="34" charset="0"/>
              </a:rPr>
              <a:t>  Moral orientation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91919"/>
                </a:solidFill>
                <a:latin typeface="Arial" panose="020B0604020202020204" pitchFamily="34" charset="0"/>
              </a:rPr>
              <a:t>  Democracy and enterprise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91919"/>
                </a:solidFill>
                <a:latin typeface="Arial" panose="020B0604020202020204" pitchFamily="34" charset="0"/>
              </a:rPr>
              <a:t>  Freedom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91919"/>
                </a:solidFill>
                <a:latin typeface="Arial" panose="020B0604020202020204" pitchFamily="34" charset="0"/>
              </a:rPr>
              <a:t>  Humanitarian motives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91919"/>
                </a:solidFill>
                <a:latin typeface="Arial" panose="020B0604020202020204" pitchFamily="34" charset="0"/>
              </a:rPr>
              <a:t>  Racism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91919"/>
                </a:solidFill>
                <a:latin typeface="Arial" panose="020B0604020202020204" pitchFamily="34" charset="0"/>
              </a:rPr>
              <a:t>  Group conformity</a:t>
            </a:r>
            <a:endParaRPr lang="en-US" sz="2000" b="0" i="0" dirty="0">
              <a:solidFill>
                <a:srgbClr val="191919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63" b="563"/>
          <a:stretch/>
        </p:blipFill>
        <p:spPr>
          <a:xfrm>
            <a:off x="1038935" y="2483892"/>
            <a:ext cx="2450592" cy="242300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7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72"/>
    </mc:Choice>
    <mc:Fallback xmlns="">
      <p:transition spd="slow" advTm="25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itle Slides Master">
  <a:themeElements>
    <a:clrScheme name="SY NEW COLOR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268E0"/>
      </a:accent1>
      <a:accent2>
        <a:srgbClr val="F62F60"/>
      </a:accent2>
      <a:accent3>
        <a:srgbClr val="666666"/>
      </a:accent3>
      <a:accent4>
        <a:srgbClr val="808080"/>
      </a:accent4>
      <a:accent5>
        <a:srgbClr val="CCCCCC"/>
      </a:accent5>
      <a:accent6>
        <a:srgbClr val="EC7700"/>
      </a:accent6>
      <a:hlink>
        <a:srgbClr val="0070C0"/>
      </a:hlink>
      <a:folHlink>
        <a:srgbClr val="7030A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 16-9 Final Template.pptx" id="{2C75C0F1-179C-450F-AE0F-F74337DCA68C}" vid="{D135A048-FD12-457C-ACDD-50816C5975C3}"/>
    </a:ext>
  </a:extLst>
</a:theme>
</file>

<file path=ppt/theme/theme2.xml><?xml version="1.0" encoding="utf-8"?>
<a:theme xmlns:a="http://schemas.openxmlformats.org/drawingml/2006/main" name="MainContentSlideMaster">
  <a:themeElements>
    <a:clrScheme name="SY NEW COLOR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268E0"/>
      </a:accent1>
      <a:accent2>
        <a:srgbClr val="F62F60"/>
      </a:accent2>
      <a:accent3>
        <a:srgbClr val="666666"/>
      </a:accent3>
      <a:accent4>
        <a:srgbClr val="808080"/>
      </a:accent4>
      <a:accent5>
        <a:srgbClr val="CCCCCC"/>
      </a:accent5>
      <a:accent6>
        <a:srgbClr val="EC7700"/>
      </a:accent6>
      <a:hlink>
        <a:srgbClr val="0070C0"/>
      </a:hlink>
      <a:folHlink>
        <a:srgbClr val="7030A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 16-9 Final Template.pptx" id="{2C75C0F1-179C-450F-AE0F-F74337DCA68C}" vid="{3A2C2190-D08A-4283-804E-71B2438C6D47}"/>
    </a:ext>
  </a:extLst>
</a:theme>
</file>

<file path=ppt/theme/theme3.xml><?xml version="1.0" encoding="utf-8"?>
<a:theme xmlns:a="http://schemas.openxmlformats.org/drawingml/2006/main" name="DeviderSlideMaster">
  <a:themeElements>
    <a:clrScheme name="SY NEW COLOR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268E0"/>
      </a:accent1>
      <a:accent2>
        <a:srgbClr val="F62F60"/>
      </a:accent2>
      <a:accent3>
        <a:srgbClr val="666666"/>
      </a:accent3>
      <a:accent4>
        <a:srgbClr val="808080"/>
      </a:accent4>
      <a:accent5>
        <a:srgbClr val="CCCCCC"/>
      </a:accent5>
      <a:accent6>
        <a:srgbClr val="EC7700"/>
      </a:accent6>
      <a:hlink>
        <a:srgbClr val="0070C0"/>
      </a:hlink>
      <a:folHlink>
        <a:srgbClr val="7030A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 16-9 Final Template.pptx" id="{2C75C0F1-179C-450F-AE0F-F74337DCA68C}" vid="{AFA4F27D-1AE6-4612-BA4B-522E9B340ECB}"/>
    </a:ext>
  </a:extLst>
</a:theme>
</file>

<file path=ppt/theme/theme4.xml><?xml version="1.0" encoding="utf-8"?>
<a:theme xmlns:a="http://schemas.openxmlformats.org/drawingml/2006/main" name="ImageDescriptionAppendixSlideMaster">
  <a:themeElements>
    <a:clrScheme name="SY NEW COLOR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268E0"/>
      </a:accent1>
      <a:accent2>
        <a:srgbClr val="F62F60"/>
      </a:accent2>
      <a:accent3>
        <a:srgbClr val="666666"/>
      </a:accent3>
      <a:accent4>
        <a:srgbClr val="808080"/>
      </a:accent4>
      <a:accent5>
        <a:srgbClr val="CCCCCC"/>
      </a:accent5>
      <a:accent6>
        <a:srgbClr val="EC7700"/>
      </a:accent6>
      <a:hlink>
        <a:srgbClr val="0070C0"/>
      </a:hlink>
      <a:folHlink>
        <a:srgbClr val="7030A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 16-9 Final Template.pptx" id="{2C75C0F1-179C-450F-AE0F-F74337DCA68C}" vid="{A37D12EA-6B63-4436-BF59-D406A4F14DF2}"/>
    </a:ext>
  </a:extLst>
</a:theme>
</file>

<file path=ppt/theme/theme5.xml><?xml version="1.0" encoding="utf-8"?>
<a:theme xmlns:a="http://schemas.openxmlformats.org/drawingml/2006/main" name="ClosingMaster">
  <a:themeElements>
    <a:clrScheme name="SY NEW COLOR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268E0"/>
      </a:accent1>
      <a:accent2>
        <a:srgbClr val="F62F60"/>
      </a:accent2>
      <a:accent3>
        <a:srgbClr val="666666"/>
      </a:accent3>
      <a:accent4>
        <a:srgbClr val="808080"/>
      </a:accent4>
      <a:accent5>
        <a:srgbClr val="CCCCCC"/>
      </a:accent5>
      <a:accent6>
        <a:srgbClr val="EC7700"/>
      </a:accent6>
      <a:hlink>
        <a:srgbClr val="0070C0"/>
      </a:hlink>
      <a:folHlink>
        <a:srgbClr val="7030A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 16-9 Final Template.pptx" id="{2C75C0F1-179C-450F-AE0F-F74337DCA68C}" vid="{77398BFA-C190-4F5B-929C-BBC09D0FA3C2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SY WideScreen Custom Template</Template>
  <TotalTime>2125</TotalTime>
  <Words>1657</Words>
  <Application>Microsoft Macintosh PowerPoint</Application>
  <PresentationFormat>Widescreen</PresentationFormat>
  <Paragraphs>170</Paragraphs>
  <Slides>21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Open Sans</vt:lpstr>
      <vt:lpstr>Title Slides Master</vt:lpstr>
      <vt:lpstr>MainContentSlideMaster</vt:lpstr>
      <vt:lpstr>DeviderSlideMaster</vt:lpstr>
      <vt:lpstr>ImageDescriptionAppendixSlideMaster</vt:lpstr>
      <vt:lpstr>ClosingMaster</vt:lpstr>
      <vt:lpstr>SociologicalYOU  </vt:lpstr>
      <vt:lpstr>Chapter 3</vt:lpstr>
      <vt:lpstr>Modules</vt:lpstr>
      <vt:lpstr>Points to Ponder</vt:lpstr>
      <vt:lpstr>Module 1: Analyzing Culture</vt:lpstr>
      <vt:lpstr>Module 2: Structural Elements of Culture </vt:lpstr>
      <vt:lpstr>Figure 3.2.1: Personal Distances by Region</vt:lpstr>
      <vt:lpstr>Module 2: Structural Elements of Culture </vt:lpstr>
      <vt:lpstr>Robin M. Williams, Jr.'s Basic American Values</vt:lpstr>
      <vt:lpstr>Module 2: Structural Elements of Culture </vt:lpstr>
      <vt:lpstr>Table 3.2.1: Global Infractions and Sanctions</vt:lpstr>
      <vt:lpstr> Module 3: The Development of Social Problems within Cultures   </vt:lpstr>
      <vt:lpstr> Module 3: The Development of Social Problems within Cultures   </vt:lpstr>
      <vt:lpstr> Module 4: Applying the Sociological Imagination: Experiencing Culture    </vt:lpstr>
      <vt:lpstr> Module 4: Applying the Sociological Imagination: Experiencing Culture    </vt:lpstr>
      <vt:lpstr> Module 4: Applying the Sociological Imagination: Experiencing Culture    </vt:lpstr>
      <vt:lpstr> Module 5: Culture and Change   </vt:lpstr>
      <vt:lpstr> Module 5: Culture and Change   </vt:lpstr>
      <vt:lpstr>PowerPoint Presentation</vt:lpstr>
      <vt:lpstr>Accessibility Content: Text Alternatives for Images</vt:lpstr>
      <vt:lpstr>Personal Distances by Region – Text Alternative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Sociology: A Brief Introduction, 13th edition</dc:title>
  <dc:creator>Windows User</dc:creator>
  <cp:lastModifiedBy>Hovanec-Carey, Amber</cp:lastModifiedBy>
  <cp:revision>108</cp:revision>
  <dcterms:created xsi:type="dcterms:W3CDTF">2019-12-23T09:26:56Z</dcterms:created>
  <dcterms:modified xsi:type="dcterms:W3CDTF">2023-08-04T15:56:55Z</dcterms:modified>
</cp:coreProperties>
</file>