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0" r:id="rId3"/>
    <p:sldMasterId id="2147483693" r:id="rId4"/>
    <p:sldMasterId id="2147483676" r:id="rId5"/>
  </p:sldMasterIdLst>
  <p:notesMasterIdLst>
    <p:notesMasterId r:id="rId30"/>
  </p:notesMasterIdLst>
  <p:handoutMasterIdLst>
    <p:handoutMasterId r:id="rId31"/>
  </p:handoutMasterIdLst>
  <p:sldIdLst>
    <p:sldId id="333" r:id="rId6"/>
    <p:sldId id="258" r:id="rId7"/>
    <p:sldId id="263" r:id="rId8"/>
    <p:sldId id="264" r:id="rId9"/>
    <p:sldId id="272" r:id="rId10"/>
    <p:sldId id="293" r:id="rId11"/>
    <p:sldId id="294" r:id="rId12"/>
    <p:sldId id="274" r:id="rId13"/>
    <p:sldId id="295" r:id="rId14"/>
    <p:sldId id="308" r:id="rId15"/>
    <p:sldId id="297" r:id="rId16"/>
    <p:sldId id="278" r:id="rId17"/>
    <p:sldId id="275" r:id="rId18"/>
    <p:sldId id="279" r:id="rId19"/>
    <p:sldId id="311" r:id="rId20"/>
    <p:sldId id="280" r:id="rId21"/>
    <p:sldId id="276" r:id="rId22"/>
    <p:sldId id="281" r:id="rId23"/>
    <p:sldId id="282" r:id="rId24"/>
    <p:sldId id="277" r:id="rId25"/>
    <p:sldId id="270" r:id="rId26"/>
    <p:sldId id="268" r:id="rId27"/>
    <p:sldId id="323" r:id="rId28"/>
    <p:sldId id="32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nec-Carey, Amber" initials="HA" lastIdx="12" clrIdx="0">
    <p:extLst>
      <p:ext uri="{19B8F6BF-5375-455C-9EA6-DF929625EA0E}">
        <p15:presenceInfo xmlns:p15="http://schemas.microsoft.com/office/powerpoint/2012/main" userId="S::amber.j.carey@tcu.edu::25a14beb-4a74-4b05-8108-603cad940e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FCD"/>
    <a:srgbClr val="92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240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3372" y="4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D0F3CD-A4FA-43A2-B5AE-37ECAC118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2C850-3AB9-442E-895B-158D0B600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F78F-3CEA-4824-82CE-5B60F179032B}" type="datetimeFigureOut">
              <a:rPr lang="en-US" smtClean="0"/>
              <a:t>8/4/23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A41B4-7949-46E1-BF03-501A93A42C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7FD2E-F7EB-447C-9ED5-5FD1B110E7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BEC4-F40A-4127-8BC9-5DDC2C6D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1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4ACC5-07E7-4884-B7F1-BE76AB332569}" type="datetimeFigureOut">
              <a:rPr lang="en-US" smtClean="0"/>
              <a:t>8/4/23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86D59-FD02-4A60-89D0-23361045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45C5B06-177A-4F27-AB86-8B7ED5E2F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FA6E3-2B38-4D8E-8275-8D7ABE0A3AF9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37B987C-F73D-4A6C-9D45-935100FF5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498CACB0-F0FD-499B-A972-575E5F33CF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B9829546-4A1E-428A-8949-001AD0529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E9B3F09D-2E4F-4700-8259-2EAB82919C56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09DC597-74DE-4A98-956E-081C4424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3D5C6D8-7630-4F37-BDFB-49220B025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0218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Title">
            <a:extLst>
              <a:ext uri="{FF2B5EF4-FFF2-40B4-BE49-F238E27FC236}">
                <a16:creationId xmlns:a16="http://schemas.microsoft.com/office/drawing/2014/main" id="{7844DE21-488B-482E-A0E5-43C04BE3D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FFDA9D9-8A70-49EE-8919-306CEDDD4AA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533469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Appendix Link">
            <a:extLst>
              <a:ext uri="{FF2B5EF4-FFF2-40B4-BE49-F238E27FC236}">
                <a16:creationId xmlns:a16="http://schemas.microsoft.com/office/drawing/2014/main" id="{8DA8E396-49CB-44B6-819A-0F704E1CCD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3" name="Image Credit">
            <a:extLst>
              <a:ext uri="{FF2B5EF4-FFF2-40B4-BE49-F238E27FC236}">
                <a16:creationId xmlns:a16="http://schemas.microsoft.com/office/drawing/2014/main" id="{37CDDB7F-E26B-456C-BE9A-6CED94118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2496F98-2786-4FD9-B946-2973B237BB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35287" y="1104900"/>
            <a:ext cx="541851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B914D7B-3921-44F3-90B0-3D1F3314C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4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One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415C26B4-3443-449C-9F2E-F2E3E8BDC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48D8777-4D3A-4177-AD9A-61E296AE9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7429501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Appendix Link">
            <a:extLst>
              <a:ext uri="{FF2B5EF4-FFF2-40B4-BE49-F238E27FC236}">
                <a16:creationId xmlns:a16="http://schemas.microsoft.com/office/drawing/2014/main" id="{98656C90-4C0E-47C4-9D09-617B0303AA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C2D3C801-9FA0-402A-8F2A-AE08F92D0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FEDD192-24E1-45C4-959C-03FD1B98BD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71905" y="1104900"/>
            <a:ext cx="3381895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134E337-0864-49F8-B04B-AEDD2F491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8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th Third as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E4050B75-5B69-4976-9427-B09D8EE27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F3F781D-4072-4E74-8A1F-1A6786F81E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69C879D-0D69-46DE-8D97-54EA421174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7221682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E73CC8-867C-4623-A9FB-097AFAA32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E7E735B-7F33-4631-9D2C-7C0EB69624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30836" y="3749918"/>
            <a:ext cx="3622964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Appendix Link">
            <a:extLst>
              <a:ext uri="{FF2B5EF4-FFF2-40B4-BE49-F238E27FC236}">
                <a16:creationId xmlns:a16="http://schemas.microsoft.com/office/drawing/2014/main" id="{D4A5802D-DACA-4B0B-B0F2-3BAD15015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7" name="Image Credit">
            <a:extLst>
              <a:ext uri="{FF2B5EF4-FFF2-40B4-BE49-F238E27FC236}">
                <a16:creationId xmlns:a16="http://schemas.microsoft.com/office/drawing/2014/main" id="{00564C44-0701-495B-82F9-DF5034D23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0133" y="6584649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58888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D06EFEA8-8F6F-4F0F-86C4-DE2783E25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1921"/>
            <a:ext cx="11010900" cy="7924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7B5D86E-78EB-4740-A069-EC533B6F2F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093831"/>
            <a:ext cx="11010900" cy="61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240936-B42A-44CF-BB38-220E7984C8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1887617"/>
            <a:ext cx="11010900" cy="6491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9269989-FCAE-4B71-AF9E-A05D787DEC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2900" y="2718065"/>
            <a:ext cx="11010900" cy="6731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1E7D70B-55BD-4D44-8757-C9111C895DA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357247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902B204-DB00-484F-9DD2-D850F2BFBF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2900" y="445228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5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F8C0F0C-7B80-4D0B-B3AC-EA008C38CB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332096"/>
            <a:ext cx="11010900" cy="733425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5D9504C-1253-4D88-9693-98529AD17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ppendix Link">
            <a:extLst>
              <a:ext uri="{FF2B5EF4-FFF2-40B4-BE49-F238E27FC236}">
                <a16:creationId xmlns:a16="http://schemas.microsoft.com/office/drawing/2014/main" id="{DE50183A-4AA3-4AEB-AB6E-531EC58FB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3D072B7-D07D-4636-901E-85C33FE2EEE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68791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Main Plac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F8A0-D838-4B60-A6EE-7BD83A12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6EE20-5767-4F2B-A6E9-8C84187EE8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EDA89-C2F5-4748-8B4A-06BF10B9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401B71D-64BE-400D-B66B-879CBB2FFE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9988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6D0F6D6D-CA27-4725-8DEA-3294B0FC0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9988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C54000B-F9C2-44A1-A51C-1B37EE2CC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9988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41E9A02-90F1-4CF2-9F90-FEEE42E86B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9988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A7109A0-0790-4AE2-B051-F7511A29D3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9988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0BA8597-464F-4916-B444-1D883ACFE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4241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CB3DD70-86A3-463D-B0EC-0A0A460F0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4241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8C599F2-041F-49F0-8862-94B4C65C36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4241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320D77A-4CF6-4ADA-9880-79036A8BE5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4241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C865366-8F58-469A-98DF-069FBDCC74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94241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7044D5B-7847-43F0-A760-97C5B850DA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756" y="1118062"/>
            <a:ext cx="621792" cy="621792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B40A108B-599F-4130-B30D-4F181DE8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756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F873B1F5-B35A-44F6-8170-D402D8E905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756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3DA33617-34F6-40A8-A3E7-B9CA5FF787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3756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6DD1E013-BD12-4ACA-A700-90CE8EC153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3756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E4BE7B35-FD78-4D63-8A6D-524BD7F83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10667" y="1118062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14E337E2-D0A1-42DF-AB20-46A0BD300D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0667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6A1CD9EE-AEA8-4BC4-8CD2-D9BD4B8E98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10667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81DD05A1-2424-4D49-AD24-0F083F1AD5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0667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C034AD36-9C7E-4A18-B581-9466F90D5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0667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1B471233-5CFB-4BA7-A061-B82E05BACD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69988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298DD251-0F9C-4106-B6C6-5508408D2C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94241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5F35A2F1-543F-4329-BCF3-3D362C93A32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756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5E22F451-6211-4A5F-8ADB-BC8288F748B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10667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400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A2D9-F7BD-4211-A796-1DDD2AA8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179"/>
            <a:ext cx="11010900" cy="840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B4E4F-5DFF-4FB9-BA6E-EAFBD5B3F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104900"/>
            <a:ext cx="11010900" cy="52196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01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DAE9C-42BE-4BB2-8F3A-DE2F9D112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83A74-A20C-4111-92D3-524315B21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8AE1-DBE8-448D-BA04-D7C770AA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B93668-25A7-4CA8-BE5B-F8611CDFF273}" type="datetimeFigureOut">
              <a:rPr lang="en-US" smtClean="0"/>
              <a:t>8/4/23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3DCBC-7B21-4A5F-9FEA-51AA1FC7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F860A-8160-4028-AB73-E8706640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1DAADB-846C-4EC1-8054-AAA4FCB32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2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9988-389F-43AF-9EA3-ABB25DA0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14" y="1948061"/>
            <a:ext cx="9654604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5A12-B7C1-4EFA-9CF8-70E48D3E84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2036F-F74C-4B34-9C9B-70331A7C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8979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0F72-21D8-498E-819A-9CE64DFF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4B05D-6154-4B36-93B1-FECD88ED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6DD7C-BC36-4310-87E6-8F2114B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D60051B7-F9B7-40FA-9225-574EEBB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5652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1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753C1F-51E3-4F0F-8790-B06911C57C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7B9584-2777-45CB-8CA1-F27346949515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3E5DA04-4AE0-448B-8766-5958D2B4C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0C489475-9735-4345-B9E0-1BC83E24DD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9CE990C7-99F1-482F-8F7C-04D45F2C1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AC2A749-AF65-460D-AEB0-06763C138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BFD8D07-FE5F-4140-9762-B9DF6E5B3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22450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94AB-2C62-45E6-8793-F7AF3121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61091-651D-4533-AC4A-C7ABEB81C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97EF7-2656-4F56-BECD-27B9286E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CF44487-9C40-46B2-B724-C5969AB96E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899" y="1090045"/>
            <a:ext cx="11020425" cy="50799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turn to main slide Link 2">
            <a:extLst>
              <a:ext uri="{FF2B5EF4-FFF2-40B4-BE49-F238E27FC236}">
                <a16:creationId xmlns:a16="http://schemas.microsoft.com/office/drawing/2014/main" id="{A7038EFA-C2FA-42E1-A50A-2B7DBCD35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326" y="6234219"/>
            <a:ext cx="2959779" cy="228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684084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Two Comparison Placeholders With Identifi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B5BE-7C10-4829-9DBA-9D4F61E9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B1845-78EF-40DE-83ED-A1D3FB597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4F761-EAE9-406A-B07F-0C4E2DB1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Return to main slide Link 1">
            <a:extLst>
              <a:ext uri="{FF2B5EF4-FFF2-40B4-BE49-F238E27FC236}">
                <a16:creationId xmlns:a16="http://schemas.microsoft.com/office/drawing/2014/main" id="{7B87FAE4-C3D8-48D6-9640-D0A562C704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8760" y="1059828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6" name="Image Identifier 1">
            <a:extLst>
              <a:ext uri="{FF2B5EF4-FFF2-40B4-BE49-F238E27FC236}">
                <a16:creationId xmlns:a16="http://schemas.microsoft.com/office/drawing/2014/main" id="{E098B4A2-3A6D-436E-B080-7A853EBCD4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125" y="1410562"/>
            <a:ext cx="5267788" cy="392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1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F76528A-0B54-42E0-8A84-A576B20BC3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1933304"/>
            <a:ext cx="5267788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Image Identifier 2">
            <a:extLst>
              <a:ext uri="{FF2B5EF4-FFF2-40B4-BE49-F238E27FC236}">
                <a16:creationId xmlns:a16="http://schemas.microsoft.com/office/drawing/2014/main" id="{A0CFEDBD-C1C4-408C-9324-5C4E7B06E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1266" y="1410562"/>
            <a:ext cx="5195285" cy="39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52C5C-2E42-4B37-9762-3572308A545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9981" y="1933304"/>
            <a:ext cx="5193343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turn to main slide Link 2">
            <a:extLst>
              <a:ext uri="{FF2B5EF4-FFF2-40B4-BE49-F238E27FC236}">
                <a16:creationId xmlns:a16="http://schemas.microsoft.com/office/drawing/2014/main" id="{96658CA6-AEBF-48F4-AE70-59DECBFA6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5672" y="6207616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346745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B7306-3C80-4381-957D-CA6C3F07F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8FDF5-4F46-4378-9126-19B08F8EFC47}"/>
              </a:ext>
            </a:extLst>
          </p:cNvPr>
          <p:cNvGrpSpPr/>
          <p:nvPr userDrawn="1"/>
        </p:nvGrpSpPr>
        <p:grpSpPr>
          <a:xfrm>
            <a:off x="2797812" y="1313206"/>
            <a:ext cx="6596378" cy="4275762"/>
            <a:chOff x="2797811" y="1617940"/>
            <a:chExt cx="6596378" cy="42757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5BA3BBE-32CC-462D-91E8-FC64C1FB68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8451" y="1617940"/>
              <a:ext cx="6015097" cy="17668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37F315-B82F-4135-A475-B28513824A1C}"/>
                </a:ext>
              </a:extLst>
            </p:cNvPr>
            <p:cNvSpPr txBox="1"/>
            <p:nvPr userDrawn="1"/>
          </p:nvSpPr>
          <p:spPr>
            <a:xfrm>
              <a:off x="2797811" y="4199686"/>
              <a:ext cx="65963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0" i="0" kern="1200" dirty="0"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Connecting sociology and YOU!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F5DE52-CD33-4CA4-A40E-6F59242865DD}"/>
                </a:ext>
              </a:extLst>
            </p:cNvPr>
            <p:cNvSpPr txBox="1"/>
            <p:nvPr userDrawn="1"/>
          </p:nvSpPr>
          <p:spPr>
            <a:xfrm>
              <a:off x="3353296" y="5370482"/>
              <a:ext cx="5485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2">
                      <a:lumMod val="50000"/>
                    </a:schemeClr>
                  </a:solidFill>
                </a:rPr>
                <a:t>www.sociologicalyou.com</a:t>
              </a:r>
              <a:endParaRPr lang="en-US" sz="2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70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C590D2E4-C1F7-437B-A583-78A1B803E5E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C22D920F-4016-464C-AABE-286BD259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05D5807-C58C-452C-813F-481570FC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">
            <a:extLst>
              <a:ext uri="{FF2B5EF4-FFF2-40B4-BE49-F238E27FC236}">
                <a16:creationId xmlns:a16="http://schemas.microsoft.com/office/drawing/2014/main" id="{0682193E-AA7E-46D7-B782-535422325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DADF7-9CEB-46E1-A69C-CE6921E43F42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FDCC793-C0C2-4683-B812-3B8771EA2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F0A5153C-6199-430A-A5DB-21C1CB135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86906E4E-F8D5-471E-92AD-E98E805064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95DB58E4-EF48-4C0F-9707-32BB5FF7DF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E1A6A266-4660-44BB-80E3-1E729880EE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DFC35C9A-4702-4359-BA66-A390B4B23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CCC5D34-31FE-45A5-A8FB-B7DDC461F16E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760425C-56C3-458C-A8E3-BB76363B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57F5E17B-DF43-4CFB-80E3-BBFD429C8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8007EBC5-9BCE-4A5E-AF0F-018387CF34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79AED064-F578-4227-8BFA-68DA8C0E3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163CE99E-3908-4FEE-B706-0CF5E888B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0E7ED9-F9FF-4F43-9ADD-5FA4787C8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07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EB226446-FA3F-4EB8-BC47-AADE69EAB1B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A75561-D00A-4E43-A547-23717712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031EB01-30A5-43F9-9CD7-3C4934323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">
            <a:extLst>
              <a:ext uri="{FF2B5EF4-FFF2-40B4-BE49-F238E27FC236}">
                <a16:creationId xmlns:a16="http://schemas.microsoft.com/office/drawing/2014/main" id="{D8FAF717-00CF-4F69-84ED-1944067CE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9CAC46-A8BA-4140-9133-BD4570027DAE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776588C3-E1C3-4D3F-8CEE-F6260AD22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EA071D0-E7D6-40F4-85F8-F811D34EC3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783AB5F-D4C3-4D91-B559-2251E94BF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64CAD92-360D-4A81-B62C-7ED37C46B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5039A164-13F8-4FC4-8A3C-614AB28EF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836C8CC-08E8-4870-8495-A8D410B776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222F735-E631-47E9-8365-2DA1057814BF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3E1F12E1-72A7-4B3D-90A6-88B9CFE1C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386F027-74C6-40DA-9C39-A2F71DEC8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B4DC6070-C21F-4323-9D75-56351F915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33F95D99-A56D-4055-B206-BA1416330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F7878863-42E8-4487-A4C6-CBF791CBE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C738A206-DC0D-4F57-B944-78CB063AA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48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S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FC1A9-8E43-4299-8C4C-5E970E50F6A7}"/>
              </a:ext>
            </a:extLst>
          </p:cNvPr>
          <p:cNvGrpSpPr/>
          <p:nvPr userDrawn="1"/>
        </p:nvGrpSpPr>
        <p:grpSpPr>
          <a:xfrm>
            <a:off x="0" y="1165195"/>
            <a:ext cx="12192000" cy="4527611"/>
            <a:chOff x="0" y="1624614"/>
            <a:chExt cx="12192000" cy="3608772"/>
          </a:xfrm>
          <a:effectLst/>
        </p:grpSpPr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6D05A9C6-7DF8-478C-B10E-425C98ED12A6}"/>
                </a:ext>
              </a:extLst>
            </p:cNvPr>
            <p:cNvSpPr/>
            <p:nvPr userDrawn="1"/>
          </p:nvSpPr>
          <p:spPr>
            <a:xfrm>
              <a:off x="0" y="1624614"/>
              <a:ext cx="12192000" cy="1804386"/>
            </a:xfrm>
            <a:prstGeom prst="flowChartProcess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E19EEB7-7FC5-4A5D-A855-BC92A1BEBAD7}"/>
                </a:ext>
              </a:extLst>
            </p:cNvPr>
            <p:cNvSpPr/>
            <p:nvPr userDrawn="1"/>
          </p:nvSpPr>
          <p:spPr>
            <a:xfrm>
              <a:off x="0" y="3429000"/>
              <a:ext cx="12192000" cy="1804386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48EFEFDB-1913-468B-9E80-17C903C5A6EE}"/>
              </a:ext>
            </a:extLst>
          </p:cNvPr>
          <p:cNvSpPr/>
          <p:nvPr userDrawn="1"/>
        </p:nvSpPr>
        <p:spPr>
          <a:xfrm>
            <a:off x="474846" y="1633889"/>
            <a:ext cx="11242308" cy="3590223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815F3CA-BE36-48A7-8EF2-D024F3D4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ctr">
              <a:defRPr sz="50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A97CEBC-FAA5-4D3F-9FB3-9C9D78573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">
            <a:extLst>
              <a:ext uri="{FF2B5EF4-FFF2-40B4-BE49-F238E27FC236}">
                <a16:creationId xmlns:a16="http://schemas.microsoft.com/office/drawing/2014/main" id="{4EA1D9EA-DAFF-4630-8A1A-E4E7EB527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40014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E8DF14-CD85-4315-A02E-6973AFC16498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78F0AE27-BCC6-4582-BFC1-1C619B914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1F0B50-490E-43BC-A1F2-79B8A11503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6FB9C43F-D8B9-42AB-8D5D-36B02882B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BFFAE1E3-CC00-47D0-A83A-E34CE13DF2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08AFA0F-6B87-415B-9E3E-42851C776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350E2D-088F-4E2D-BBA4-9888605FAD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4B6CA9-DE45-43B5-87E6-44E1C559115B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C6E2442E-CAC0-4309-9FC8-3412414B1C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A766720-C06F-4938-A26F-49B83B740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AB52C14-0997-4F93-82BC-1EB8BAE08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83FCBD1-257D-4559-A75E-A69B1F6BF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91FA23B-0E86-49CA-B850-BE9C92170C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88DBB648-4885-4977-9492-A1199BFCF2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9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2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869CE17D-686F-43AA-B44D-21B53056B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C2E6DA2-FEA6-4B22-9300-1BA73F12DDA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10900" cy="5219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F2E54C2-737C-4624-82C9-9552E0C54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C22FD36-B121-4E89-A580-668E5C9BC3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3308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60E77374-D1F3-43DF-B6D8-06CA1DF40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2610728-DAF1-4EA9-BC5D-55B0493C98E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61700" cy="236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FC899AB-4250-46A0-9465-4BC75F8258D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574472"/>
            <a:ext cx="11061700" cy="27501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Appendix Link">
            <a:extLst>
              <a:ext uri="{FF2B5EF4-FFF2-40B4-BE49-F238E27FC236}">
                <a16:creationId xmlns:a16="http://schemas.microsoft.com/office/drawing/2014/main" id="{C2EE218D-CCD8-4011-90FD-D48CC2CD4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6176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8C09F79-B477-40E0-8F9B-1B2A1FBD5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B3D0DD9-189A-4A34-BD49-00CF7BA119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47691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_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4FA4450E-9908-46AE-9428-49CD0AF35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9D06FC2-364F-4F9B-9392-5B038E66DE7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D134515-6ABF-4D69-87E9-52C5A94AF71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11010900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899011F-BE0E-4911-BBA3-D057EAC1C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D8B75E7-40DF-4B3C-A7D3-EE983C3FA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538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24C5753B-6C80-4A58-A648-8D4669B41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79AEA0E-EE58-4C94-94D6-E0034E3B2A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41" y="179836"/>
            <a:ext cx="2917400" cy="8569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8C6872-9546-4AC1-94E2-210DA496D118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207701-12A0-4D10-9B57-762DF716FA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A82FA7-A615-4BA5-A96B-548BFCB4EFFB}"/>
              </a:ext>
            </a:extLst>
          </p:cNvPr>
          <p:cNvSpPr txBox="1"/>
          <p:nvPr userDrawn="1"/>
        </p:nvSpPr>
        <p:spPr>
          <a:xfrm>
            <a:off x="4064320" y="430573"/>
            <a:ext cx="480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accent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CONNECTING SOCIOLOGY AND YOU!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81C13D-5022-4BBC-AAF5-B4D8AAF836FA}"/>
              </a:ext>
            </a:extLst>
          </p:cNvPr>
          <p:cNvSpPr/>
          <p:nvPr userDrawn="1"/>
        </p:nvSpPr>
        <p:spPr>
          <a:xfrm>
            <a:off x="3243618" y="843379"/>
            <a:ext cx="7525000" cy="5326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26D6E686-1DA3-418E-9F0B-E059456D982E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0263B88-5D6B-4644-8D37-44110E8B8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4A81C3C6-3199-455E-990E-6A8FA2CAB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56426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7285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60" r:id="rId4"/>
    <p:sldLayoutId id="214748365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7176" userDrawn="1">
          <p15:clr>
            <a:srgbClr val="F26B43"/>
          </p15:clr>
        </p15:guide>
        <p15:guide id="4" orient="horz" pos="770" userDrawn="1">
          <p15:clr>
            <a:srgbClr val="F26B43"/>
          </p15:clr>
        </p15:guide>
        <p15:guide id="5" pos="408" userDrawn="1">
          <p15:clr>
            <a:srgbClr val="F26B43"/>
          </p15:clr>
        </p15:guide>
        <p15:guide id="7" orient="horz" pos="6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7764568-8973-42CA-A715-4510316220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A0348EB-631C-4204-BB0B-523C8A66C1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1" y="6549836"/>
            <a:ext cx="1051398" cy="308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6E31AB-27CD-4723-8F47-131D6135F83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FB49D-2241-4221-958D-336324E29831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4B83A-3CB8-4374-A156-BCDE261434F4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ACAF9616-92F1-4916-82F0-71DBCC80FF89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63BD76C-2847-414A-9D7B-97F1C71D5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FBCC76-12C3-4A52-ACA5-F2AC95F4A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A8DDBB33-BC2C-42AD-8859-7BA2D62B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7" name="Text Placeholder">
            <a:extLst>
              <a:ext uri="{FF2B5EF4-FFF2-40B4-BE49-F238E27FC236}">
                <a16:creationId xmlns:a16="http://schemas.microsoft.com/office/drawing/2014/main" id="{1A7F3574-3274-4675-9171-32FBD9CAE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80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5" r:id="rId9"/>
    <p:sldLayoutId id="2147483673" r:id="rId10"/>
    <p:sldLayoutId id="21474836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1D348E7-9057-446A-985D-28ABE79EA9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81" y="6563874"/>
            <a:ext cx="955818" cy="2807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14377A-DF3A-4272-98E2-FD2C2CBBD5AB}"/>
              </a:ext>
            </a:extLst>
          </p:cNvPr>
          <p:cNvSpPr/>
          <p:nvPr userDrawn="1"/>
        </p:nvSpPr>
        <p:spPr>
          <a:xfrm>
            <a:off x="9989160" y="1048610"/>
            <a:ext cx="2202839" cy="5809390"/>
          </a:xfrm>
          <a:custGeom>
            <a:avLst/>
            <a:gdLst>
              <a:gd name="connsiteX0" fmla="*/ 0 w 2202839"/>
              <a:gd name="connsiteY0" fmla="*/ 0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  <a:gd name="connsiteX4" fmla="*/ 0 w 2202839"/>
              <a:gd name="connsiteY4" fmla="*/ 0 h 4061534"/>
              <a:gd name="connsiteX0" fmla="*/ 0 w 2202839"/>
              <a:gd name="connsiteY0" fmla="*/ 4061534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4061534">
                <a:moveTo>
                  <a:pt x="0" y="4061534"/>
                </a:moveTo>
                <a:lnTo>
                  <a:pt x="2202839" y="0"/>
                </a:lnTo>
                <a:lnTo>
                  <a:pt x="2202839" y="4061534"/>
                </a:lnTo>
                <a:lnTo>
                  <a:pt x="0" y="406153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D68CB-702C-4F43-8192-AA2C30C0FCF0}"/>
              </a:ext>
            </a:extLst>
          </p:cNvPr>
          <p:cNvSpPr/>
          <p:nvPr userDrawn="1"/>
        </p:nvSpPr>
        <p:spPr>
          <a:xfrm>
            <a:off x="9989159" y="0"/>
            <a:ext cx="2202839" cy="2796466"/>
          </a:xfrm>
          <a:custGeom>
            <a:avLst/>
            <a:gdLst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2796466 h 2796466"/>
              <a:gd name="connsiteX4" fmla="*/ 0 w 2202839"/>
              <a:gd name="connsiteY4" fmla="*/ 0 h 2796466"/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0 h 279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2796466">
                <a:moveTo>
                  <a:pt x="0" y="0"/>
                </a:moveTo>
                <a:lnTo>
                  <a:pt x="2202839" y="0"/>
                </a:lnTo>
                <a:lnTo>
                  <a:pt x="2202839" y="2796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EDD7324-67E1-4605-87DB-95185789A441}"/>
              </a:ext>
            </a:extLst>
          </p:cNvPr>
          <p:cNvSpPr/>
          <p:nvPr userDrawn="1"/>
        </p:nvSpPr>
        <p:spPr>
          <a:xfrm>
            <a:off x="0" y="6514599"/>
            <a:ext cx="9989159" cy="45719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C8420F3-29BE-4645-AFAB-7613012B3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F0A38BF-AF8E-4785-BDDF-12057F4E1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D9EB43F7-6552-485E-BF4D-462342BA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965460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A49EEF86-9CB6-42AB-8EC8-1305EA0EA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936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EA892BA-451B-4B6F-B7BF-05C51EAD97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A5F3E25-5F79-4A4C-86B7-E792D747C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81" y="6563874"/>
            <a:ext cx="955818" cy="2807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31FA1-9AE7-462C-A0F1-3C192746A4C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07F97-B7A0-4DE2-95B5-12B612C6EC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1CEE5-DEF7-4173-8D08-06DE12B8F318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411C29B4-3586-49D9-8E8F-CEE364409FED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7E59FC1-2F49-48F0-BA0D-6516D1BF9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D5F1753-0A82-4F19-A062-D8D07D4C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3D6A9E45-823B-49C5-BFD8-F321F49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C5BC1CA0-7952-4F28-A887-A6632849C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6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8BAB285-64F2-4AFE-B28B-D0AAE6D2A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3413" y="-172980"/>
            <a:ext cx="3758587" cy="72039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4E2265-E899-47D1-A326-4C91762DCA02}"/>
              </a:ext>
            </a:extLst>
          </p:cNvPr>
          <p:cNvGrpSpPr/>
          <p:nvPr userDrawn="1"/>
        </p:nvGrpSpPr>
        <p:grpSpPr>
          <a:xfrm rot="16200000">
            <a:off x="6073139" y="406448"/>
            <a:ext cx="45719" cy="12192000"/>
            <a:chOff x="5532756" y="-835540"/>
            <a:chExt cx="45720" cy="67832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B3831C-0801-4A1A-ACDE-005A8AEDE14A}"/>
                </a:ext>
              </a:extLst>
            </p:cNvPr>
            <p:cNvSpPr/>
            <p:nvPr userDrawn="1"/>
          </p:nvSpPr>
          <p:spPr>
            <a:xfrm>
              <a:off x="5532757" y="2550330"/>
              <a:ext cx="45719" cy="339733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CC9B60-5F6E-4D06-B1F2-49B95B956370}"/>
                </a:ext>
              </a:extLst>
            </p:cNvPr>
            <p:cNvSpPr/>
            <p:nvPr userDrawn="1"/>
          </p:nvSpPr>
          <p:spPr>
            <a:xfrm>
              <a:off x="5532756" y="-835540"/>
              <a:ext cx="45719" cy="3397334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1716BD0-0572-4DFC-AFFB-CDFE1C9E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545155"/>
            <a:ext cx="12192000" cy="29054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3695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slide" Target="slide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slide" Target="slide2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3.xml"/><Relationship Id="rId5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83346-9FC5-47DF-9301-90D4CF18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560" y="2822761"/>
            <a:ext cx="5111656" cy="1157724"/>
          </a:xfrm>
        </p:spPr>
        <p:txBody>
          <a:bodyPr/>
          <a:lstStyle/>
          <a:p>
            <a:r>
              <a:rPr lang="en-US" dirty="0"/>
              <a:t>SociologicalYOU 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7E44524-5F92-4FB4-8ADB-53EA0BDA4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Angela Thompson, Ph.D.</a:t>
            </a:r>
          </a:p>
          <a:p>
            <a:r>
              <a:rPr lang="en-US" b="1" dirty="0"/>
              <a:t>Keith Whitworth, Ph.D.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7BF5B-C78A-4498-B15D-E3AA4AB1C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Introductory </a:t>
            </a:r>
            <a:r>
              <a:rPr lang="en-US" dirty="0"/>
              <a:t>Sociology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70B07-2577-4C4F-9954-7AB70768B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19F88-C0DD-4040-B372-615928FEB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D9E38D-FE6E-04AB-B7F4-D297051BE49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2496" y="2198077"/>
            <a:ext cx="6155042" cy="34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5"/>
    </mc:Choice>
    <mc:Fallback xmlns="">
      <p:transition spd="slow" advTm="1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676C-684A-1A49-93E3-2808CBE08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Table 8.2.1: Four Systems of Social Stratification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52BDF-BBCF-9944-B719-02F7D60D5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8757E-CEDA-BA41-B3FA-E67A1EF1AF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BB74BC8-A4C5-3745-9254-6C7582DF4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772500"/>
              </p:ext>
            </p:extLst>
          </p:nvPr>
        </p:nvGraphicFramePr>
        <p:xfrm>
          <a:off x="618976" y="1018530"/>
          <a:ext cx="10644768" cy="5200650"/>
        </p:xfrm>
        <a:graphic>
          <a:graphicData uri="http://schemas.openxmlformats.org/drawingml/2006/table">
            <a:tbl>
              <a:tblPr/>
              <a:tblGrid>
                <a:gridCol w="2661192">
                  <a:extLst>
                    <a:ext uri="{9D8B030D-6E8A-4147-A177-3AD203B41FA5}">
                      <a16:colId xmlns:a16="http://schemas.microsoft.com/office/drawing/2014/main" val="3976249303"/>
                    </a:ext>
                  </a:extLst>
                </a:gridCol>
                <a:gridCol w="2661192">
                  <a:extLst>
                    <a:ext uri="{9D8B030D-6E8A-4147-A177-3AD203B41FA5}">
                      <a16:colId xmlns:a16="http://schemas.microsoft.com/office/drawing/2014/main" val="1698079668"/>
                    </a:ext>
                  </a:extLst>
                </a:gridCol>
                <a:gridCol w="2661192">
                  <a:extLst>
                    <a:ext uri="{9D8B030D-6E8A-4147-A177-3AD203B41FA5}">
                      <a16:colId xmlns:a16="http://schemas.microsoft.com/office/drawing/2014/main" val="2743506913"/>
                    </a:ext>
                  </a:extLst>
                </a:gridCol>
                <a:gridCol w="2661192">
                  <a:extLst>
                    <a:ext uri="{9D8B030D-6E8A-4147-A177-3AD203B41FA5}">
                      <a16:colId xmlns:a16="http://schemas.microsoft.com/office/drawing/2014/main" val="3790099923"/>
                    </a:ext>
                  </a:extLst>
                </a:gridCol>
              </a:tblGrid>
              <a:tr h="44340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  <a:latin typeface="inherit"/>
                        </a:rPr>
                        <a:t>Type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1052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  <a:latin typeface="inherit"/>
                        </a:rPr>
                        <a:t>Definition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07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  <a:latin typeface="inherit"/>
                        </a:rPr>
                        <a:t>Open or Closed System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F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  <a:latin typeface="inherit"/>
                        </a:rPr>
                        <a:t>Example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2B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917535"/>
                  </a:ext>
                </a:extLst>
              </a:tr>
              <a:tr h="84122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  <a:latin typeface="inherit"/>
                        </a:rPr>
                        <a:t>Slavery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052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A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i="1">
                          <a:effectLst/>
                          <a:latin typeface="inherit"/>
                        </a:rPr>
                        <a:t>a closed stratified system in which slaves and owners exist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7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B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Closed</a:t>
                      </a: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F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B5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</a:rPr>
                        <a:t>Mauritania – although illegal since 1981, there are currently over 40,000 slaves.</a:t>
                      </a: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2B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6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553503"/>
                  </a:ext>
                </a:extLst>
              </a:tr>
              <a:tr h="143794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  <a:latin typeface="inherit"/>
                        </a:rPr>
                        <a:t>Caste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0A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1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i="1">
                          <a:effectLst/>
                          <a:latin typeface="inherit"/>
                        </a:rPr>
                        <a:t>a closed stratified system in which some people are designated at birth to the lowest of classes based upon their parents’ status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BD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3E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Closed</a:t>
                      </a: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0B5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9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</a:rPr>
                        <a:t>India – the caste system was ruled illegal in 1950, but the Dalits still are discriminated against systemically.</a:t>
                      </a: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6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E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043082"/>
                  </a:ext>
                </a:extLst>
              </a:tr>
              <a:tr h="123903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  <a:latin typeface="inherit"/>
                        </a:rPr>
                        <a:t>Estate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061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1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i="1">
                          <a:effectLst/>
                          <a:latin typeface="inherit"/>
                        </a:rPr>
                        <a:t>a closed stratified system in which wealthy landowners and peasants exist</a:t>
                      </a:r>
                      <a:endParaRPr lang="en-US" sz="140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3E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5C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Closed</a:t>
                      </a: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97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56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effectLst/>
                        </a:rPr>
                        <a:t>Primarily existed in the Middle Ages (500-1500 C.E.) and was comprised of wealthy landowners, clergy, and peasants.</a:t>
                      </a: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05E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E5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46624"/>
                  </a:ext>
                </a:extLst>
              </a:tr>
              <a:tr h="123903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dirty="0">
                          <a:effectLst/>
                          <a:latin typeface="inherit"/>
                        </a:rPr>
                        <a:t>Social Class</a:t>
                      </a:r>
                      <a:endParaRPr lang="en-US" sz="1400" dirty="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1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44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i="1" dirty="0">
                          <a:effectLst/>
                          <a:latin typeface="inherit"/>
                        </a:rPr>
                        <a:t>an open stratified system that allows social mobility</a:t>
                      </a:r>
                      <a:endParaRPr lang="en-US" sz="1400" dirty="0">
                        <a:effectLst/>
                      </a:endParaRP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05C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A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dirty="0">
                          <a:effectLst/>
                        </a:rPr>
                        <a:t>Open</a:t>
                      </a: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056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7F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dirty="0">
                          <a:effectLst/>
                        </a:rPr>
                        <a:t>U.S. – Americans can move up and down social classes based upon merit and structural changes in the economy.</a:t>
                      </a:r>
                    </a:p>
                  </a:txBody>
                  <a:tcPr marL="51799" marR="51799" marT="72519" marB="72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0E5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F3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446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89847C8-D6AF-E44C-B0A4-BC8837C9768C}"/>
              </a:ext>
            </a:extLst>
          </p:cNvPr>
          <p:cNvSpPr txBox="1"/>
          <p:nvPr/>
        </p:nvSpPr>
        <p:spPr>
          <a:xfrm>
            <a:off x="4411436" y="6323310"/>
            <a:ext cx="28738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4" action="ppaction://hlinksldjump"/>
              </a:rPr>
              <a:t>Link to alternative text for this content    </a:t>
            </a:r>
            <a:endParaRPr lang="en-US" sz="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6"/>
    </mc:Choice>
    <mc:Fallback xmlns="">
      <p:transition spd="slow" advTm="1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The Inequality of Social Stratification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Systems of Stratification </a:t>
            </a:r>
          </a:p>
          <a:p>
            <a:pPr marL="0" indent="0">
              <a:buNone/>
            </a:pPr>
            <a:r>
              <a:rPr lang="en-US" sz="2000" i="1" dirty="0"/>
              <a:t>L.O. 8.2.1: Identify the four social systems of stratification.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8292"/>
            <a:ext cx="11010900" cy="4236308"/>
          </a:xfrm>
        </p:spPr>
        <p:txBody>
          <a:bodyPr>
            <a:normAutofit/>
          </a:bodyPr>
          <a:lstStyle/>
          <a:p>
            <a:r>
              <a:rPr lang="en-US" b="1" dirty="0"/>
              <a:t>Ascribed Status: </a:t>
            </a:r>
            <a:r>
              <a:rPr lang="en-US" dirty="0"/>
              <a:t>a position within a social system that is assigned based upon characteristics such as sex, race, or economics. </a:t>
            </a:r>
          </a:p>
          <a:p>
            <a:r>
              <a:rPr lang="en-US" b="1" dirty="0"/>
              <a:t>Achieved Status: </a:t>
            </a:r>
            <a:r>
              <a:rPr lang="en-US" dirty="0"/>
              <a:t>a position within a social system that is gained through merit.</a:t>
            </a:r>
          </a:p>
          <a:p>
            <a:r>
              <a:rPr lang="en-US" b="1" dirty="0"/>
              <a:t>Triple Oppression: </a:t>
            </a:r>
            <a:r>
              <a:rPr lang="en-US" dirty="0"/>
              <a:t>combined characteristics of being a woman, poor, and a minority.   </a:t>
            </a:r>
          </a:p>
          <a:p>
            <a:r>
              <a:rPr lang="en-US" b="1" dirty="0"/>
              <a:t>American Dream: </a:t>
            </a:r>
            <a:r>
              <a:rPr lang="en-US" dirty="0"/>
              <a:t>a commonly held belief in the U.S. suggesting that anyone can overcome obstacles and get ahead in life through hard work and determination.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0"/>
    </mc:Choice>
    <mc:Fallback xmlns="">
      <p:transition spd="slow" advTm="5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The Inequality of Social Stratification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Social Classes</a:t>
            </a:r>
          </a:p>
          <a:p>
            <a:pPr marL="0" indent="0">
              <a:buNone/>
            </a:pPr>
            <a:r>
              <a:rPr lang="en-US" sz="2000" i="1" dirty="0"/>
              <a:t>L.O. 8.2.2: Describe each of the social classes in the U.S.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51529"/>
            <a:ext cx="11010900" cy="4173071"/>
          </a:xfrm>
        </p:spPr>
        <p:txBody>
          <a:bodyPr>
            <a:normAutofit/>
          </a:bodyPr>
          <a:lstStyle/>
          <a:p>
            <a:r>
              <a:rPr lang="en-US" b="1" dirty="0"/>
              <a:t>Upper Class:</a:t>
            </a:r>
            <a:r>
              <a:rPr lang="en-US" dirty="0"/>
              <a:t> a category of people who maintain the highest status and resources within a society. </a:t>
            </a:r>
          </a:p>
          <a:p>
            <a:r>
              <a:rPr lang="en-US" b="1" dirty="0"/>
              <a:t>Middle Class:</a:t>
            </a:r>
            <a:r>
              <a:rPr lang="en-US" dirty="0"/>
              <a:t> the category of people at the center within a social hierarchy. </a:t>
            </a:r>
          </a:p>
          <a:p>
            <a:r>
              <a:rPr lang="en-US" b="1" dirty="0"/>
              <a:t>Lower Class:</a:t>
            </a:r>
            <a:r>
              <a:rPr lang="en-US" dirty="0"/>
              <a:t> the lowest category of people within a social hierarchy.</a:t>
            </a:r>
          </a:p>
          <a:p>
            <a:r>
              <a:rPr lang="en-US" b="1" dirty="0"/>
              <a:t>Federal Poverty Line:</a:t>
            </a:r>
            <a:r>
              <a:rPr lang="en-US" dirty="0"/>
              <a:t> a governmental standard of measurement indicating the income level at which an individual or family is designated as poor. </a:t>
            </a:r>
          </a:p>
          <a:p>
            <a:r>
              <a:rPr lang="en-US" b="1" dirty="0"/>
              <a:t>Working Poor:</a:t>
            </a:r>
            <a:r>
              <a:rPr lang="en-US" dirty="0"/>
              <a:t> individuals who spend more than 27 weeks per year in the paid labor force and live below the poverty line.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98"/>
    </mc:Choice>
    <mc:Fallback xmlns="">
      <p:transition spd="slow" advTm="10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Problems of Stratification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Nature of Poverty</a:t>
            </a:r>
          </a:p>
          <a:p>
            <a:pPr marL="0" indent="0">
              <a:buNone/>
            </a:pPr>
            <a:r>
              <a:rPr lang="en-US" sz="2000" i="1" dirty="0"/>
              <a:t>L.O. 8.3.1: Examine the types of poverty and its cyclical nature.</a:t>
            </a:r>
            <a:br>
              <a:rPr lang="en-US" sz="2000" i="1" dirty="0"/>
            </a:br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66730"/>
            <a:ext cx="11010900" cy="4157870"/>
          </a:xfrm>
        </p:spPr>
        <p:txBody>
          <a:bodyPr>
            <a:normAutofit/>
          </a:bodyPr>
          <a:lstStyle/>
          <a:p>
            <a:r>
              <a:rPr lang="en-US" b="1" dirty="0"/>
              <a:t>Poverty Rate:</a:t>
            </a:r>
            <a:r>
              <a:rPr lang="en-US" dirty="0"/>
              <a:t> the percentage of people who are considered poor. </a:t>
            </a:r>
          </a:p>
          <a:p>
            <a:r>
              <a:rPr lang="en-US" b="1" dirty="0"/>
              <a:t>Absolute Poverty: </a:t>
            </a:r>
            <a:r>
              <a:rPr lang="en-US" dirty="0"/>
              <a:t>a threshold in which an individual or family does not have enough resources to meet their basic survival needs. </a:t>
            </a:r>
          </a:p>
          <a:p>
            <a:r>
              <a:rPr lang="en-US" b="1" dirty="0"/>
              <a:t>Relative Poverty:</a:t>
            </a:r>
            <a:r>
              <a:rPr lang="en-US" dirty="0"/>
              <a:t> a subjective level at which an individual or family experiences a deprived lifestyle.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58"/>
    </mc:Choice>
    <mc:Fallback xmlns="">
      <p:transition spd="slow" advTm="7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Problems of Stratification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Global Poverty</a:t>
            </a:r>
          </a:p>
          <a:p>
            <a:pPr marL="0" indent="0">
              <a:buNone/>
            </a:pPr>
            <a:r>
              <a:rPr lang="en-US" sz="2000" i="1" dirty="0"/>
              <a:t>L.O. 8.3.2: Compare and contrast the modernization and dependency theories in relation to global poverty.</a:t>
            </a:r>
            <a:br>
              <a:rPr lang="en-US" sz="2000" i="1" dirty="0"/>
            </a:br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375338"/>
            <a:ext cx="11010900" cy="3949262"/>
          </a:xfrm>
        </p:spPr>
        <p:txBody>
          <a:bodyPr>
            <a:normAutofit/>
          </a:bodyPr>
          <a:lstStyle/>
          <a:p>
            <a:r>
              <a:rPr lang="en-US" b="1" dirty="0"/>
              <a:t>Modernization Theory: </a:t>
            </a:r>
            <a:r>
              <a:rPr lang="en-US" dirty="0"/>
              <a:t>a macro theory indicating the process by which nations progress through stages of development. </a:t>
            </a:r>
          </a:p>
          <a:p>
            <a:r>
              <a:rPr lang="en-US" b="1" dirty="0"/>
              <a:t>Dependency Theory:</a:t>
            </a:r>
            <a:r>
              <a:rPr lang="en-US" dirty="0"/>
              <a:t> a macro theory indicating the stratified world economic system keeps peripheral nations dependent on core nations.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291" y="4125255"/>
            <a:ext cx="4719850" cy="219934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6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33"/>
    </mc:Choice>
    <mc:Fallback xmlns="">
      <p:transition spd="slow" advTm="80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6F010-A321-2A48-A8BF-C74A5826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Figure 8.3.2: World-System Analysis at the beginning of the 21st Century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D26F6-F6B1-CB41-9012-332E32D4F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77C7C-AF13-634B-8E7F-92AB79AC831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5D7126-7CF9-6A49-AF04-A522AC714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35" y="1060115"/>
            <a:ext cx="8531828" cy="5107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36AF5-39EB-0740-9F02-E6F882AF596B}"/>
              </a:ext>
            </a:extLst>
          </p:cNvPr>
          <p:cNvSpPr txBox="1"/>
          <p:nvPr/>
        </p:nvSpPr>
        <p:spPr>
          <a:xfrm>
            <a:off x="4399560" y="6313320"/>
            <a:ext cx="28975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5" action="ppaction://hlinksldjump"/>
              </a:rPr>
              <a:t>Link to alternative text for this content    </a:t>
            </a:r>
            <a:endParaRPr lang="en-US" sz="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3"/>
    </mc:Choice>
    <mc:Fallback xmlns="">
      <p:transition spd="slow" advTm="1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Problems of Stratification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Inequality in Society</a:t>
            </a:r>
          </a:p>
          <a:p>
            <a:pPr marL="0" indent="0">
              <a:buNone/>
            </a:pPr>
            <a:r>
              <a:rPr lang="en-US" sz="2000" i="1" dirty="0"/>
              <a:t>L.O. 8.3.3 Describe the issues associated with economic, race, gender and educational stratification in society.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365513"/>
            <a:ext cx="11010900" cy="3959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Types of Social Inequality</a:t>
            </a:r>
          </a:p>
          <a:p>
            <a:r>
              <a:rPr lang="en-US" b="1" dirty="0"/>
              <a:t>Economic (Class) Inequality</a:t>
            </a:r>
          </a:p>
          <a:p>
            <a:pPr lvl="2"/>
            <a:r>
              <a:rPr lang="en-US" sz="2400" b="1" dirty="0"/>
              <a:t>Wealth Gap:</a:t>
            </a:r>
            <a:r>
              <a:rPr lang="en-US" sz="2400" dirty="0"/>
              <a:t> the uneven distribution of financial assets and resources in a society that result from the concentration of money in the hands of a small segment of the population. </a:t>
            </a:r>
          </a:p>
          <a:p>
            <a:r>
              <a:rPr lang="en-US" b="1" dirty="0"/>
              <a:t>Racial Inequality </a:t>
            </a:r>
          </a:p>
          <a:p>
            <a:r>
              <a:rPr lang="en-US" b="1" dirty="0"/>
              <a:t>Gender Inequality</a:t>
            </a:r>
          </a:p>
          <a:p>
            <a:r>
              <a:rPr lang="en-US" b="1" dirty="0"/>
              <a:t>Educational Inequality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82"/>
    </mc:Choice>
    <mc:Fallback xmlns="">
      <p:transition spd="slow" advTm="10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The American Dream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Private Trouble and Public Issue of Stratification</a:t>
            </a:r>
          </a:p>
          <a:p>
            <a:pPr marL="0" indent="0">
              <a:buNone/>
            </a:pPr>
            <a:r>
              <a:rPr lang="en-US" sz="2000" i="1" dirty="0"/>
              <a:t>L.O. 8.4.1: Apply the sociological imagination to social mobility and an individual’s life chances.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26974"/>
            <a:ext cx="11010900" cy="4197626"/>
          </a:xfrm>
        </p:spPr>
        <p:txBody>
          <a:bodyPr>
            <a:normAutofit/>
          </a:bodyPr>
          <a:lstStyle/>
          <a:p>
            <a:r>
              <a:rPr lang="en-US" b="1" dirty="0"/>
              <a:t>Social Mobility:</a:t>
            </a:r>
            <a:r>
              <a:rPr lang="en-US" dirty="0"/>
              <a:t> an individual or groups movement up or down the system of stratification in a society. </a:t>
            </a:r>
          </a:p>
          <a:p>
            <a:r>
              <a:rPr lang="en-US" b="1" dirty="0"/>
              <a:t>Life Chances:</a:t>
            </a:r>
            <a:r>
              <a:rPr lang="en-US" dirty="0"/>
              <a:t> the opportunities and resources a person has at their disposal to improve their quality of life. </a:t>
            </a:r>
          </a:p>
          <a:p>
            <a:r>
              <a:rPr lang="en-US" b="1" dirty="0"/>
              <a:t>Cultural Capital:</a:t>
            </a:r>
            <a:r>
              <a:rPr lang="en-US" dirty="0"/>
              <a:t> the information, knowledge and ideas that a person uses to support their 	social mobility. </a:t>
            </a:r>
          </a:p>
          <a:p>
            <a:r>
              <a:rPr lang="en-US" b="1" dirty="0"/>
              <a:t>Social Capital:</a:t>
            </a:r>
            <a:r>
              <a:rPr lang="en-US" dirty="0"/>
              <a:t> the network of links that develop between people, which may result in personal, social and professional advantage. </a:t>
            </a:r>
          </a:p>
          <a:p>
            <a:r>
              <a:rPr lang="en-US" b="1" dirty="0"/>
              <a:t>Digital Divide:</a:t>
            </a:r>
            <a:r>
              <a:rPr lang="en-US" dirty="0"/>
              <a:t> the access to and ability to use technology like computers and the internet. 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54"/>
    </mc:Choice>
    <mc:Fallback xmlns="">
      <p:transition spd="slow" advTm="84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The American Dream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Ups and Downs of Stratification</a:t>
            </a:r>
          </a:p>
          <a:p>
            <a:pPr marL="0" indent="0">
              <a:buNone/>
            </a:pPr>
            <a:r>
              <a:rPr lang="en-US" sz="2000" i="1" dirty="0"/>
              <a:t>L.O. 8.4.2: Examine the various forms of social mobility in a system of stratification.</a:t>
            </a:r>
            <a:br>
              <a:rPr lang="en-US" sz="2000" i="1" dirty="0"/>
            </a:br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6852"/>
            <a:ext cx="11010900" cy="4177748"/>
          </a:xfrm>
        </p:spPr>
        <p:txBody>
          <a:bodyPr>
            <a:normAutofit/>
          </a:bodyPr>
          <a:lstStyle/>
          <a:p>
            <a:r>
              <a:rPr lang="en-US" b="1" dirty="0"/>
              <a:t>Vertical Mobility:</a:t>
            </a:r>
            <a:r>
              <a:rPr lang="en-US" dirty="0"/>
              <a:t> movement up or down the system of stratification. </a:t>
            </a:r>
          </a:p>
          <a:p>
            <a:r>
              <a:rPr lang="en-US" b="1" dirty="0"/>
              <a:t>Horizontal Mobility:</a:t>
            </a:r>
            <a:r>
              <a:rPr lang="en-US" dirty="0"/>
              <a:t> movement within a layer of the system of stratification.</a:t>
            </a:r>
          </a:p>
          <a:p>
            <a:r>
              <a:rPr lang="en-US" b="1" dirty="0"/>
              <a:t>Intergenerational Mobility:</a:t>
            </a:r>
            <a:r>
              <a:rPr lang="en-US" dirty="0"/>
              <a:t> an individual’s change in social status that results from mobility on a generational level. </a:t>
            </a:r>
          </a:p>
          <a:p>
            <a:r>
              <a:rPr lang="en-US" b="1" dirty="0"/>
              <a:t>Intragenerational Mobility:</a:t>
            </a:r>
            <a:r>
              <a:rPr lang="en-US" dirty="0"/>
              <a:t> an individual’s change in status during a lifetime.</a:t>
            </a:r>
          </a:p>
          <a:p>
            <a:r>
              <a:rPr lang="en-US" b="1" dirty="0"/>
              <a:t>Structural Mobility:</a:t>
            </a:r>
            <a:r>
              <a:rPr lang="en-US" dirty="0"/>
              <a:t> changes in the social position of a group that result from shifts in the larger society.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06"/>
    </mc:Choice>
    <mc:Fallback xmlns="">
      <p:transition spd="slow" advTm="10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The American Dream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Feminization of Poverty</a:t>
            </a:r>
          </a:p>
          <a:p>
            <a:pPr marL="0" indent="0">
              <a:buNone/>
            </a:pPr>
            <a:r>
              <a:rPr lang="en-US" sz="2000" i="1" dirty="0"/>
              <a:t>L.O. 8.4.3: Analyze the experience of women in the system of stratification.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6852"/>
            <a:ext cx="11010900" cy="4177748"/>
          </a:xfrm>
        </p:spPr>
        <p:txBody>
          <a:bodyPr>
            <a:normAutofit/>
          </a:bodyPr>
          <a:lstStyle/>
          <a:p>
            <a:r>
              <a:rPr lang="en-US" b="1" dirty="0"/>
              <a:t>Feminization of Poverty:</a:t>
            </a:r>
            <a:r>
              <a:rPr lang="en-US" dirty="0"/>
              <a:t> the disproportionate number of women amongst the world’s poor.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73621" y="3191978"/>
            <a:ext cx="2549457" cy="254945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15"/>
    </mc:Choice>
    <mc:Fallback xmlns="">
      <p:transition spd="slow" advTm="5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983D-5C61-43D8-940F-48961738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8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6D741-CE67-4884-9393-C259F5177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Stratification: The Rich Get Richer and the Poor Get Poorer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"/>
    </mc:Choice>
    <mc:Fallback xmlns="">
      <p:transition spd="slow" advTm="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Stratification and Social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Stratification and Social Change</a:t>
            </a:r>
          </a:p>
          <a:p>
            <a:pPr marL="0" indent="0">
              <a:buNone/>
            </a:pPr>
            <a:r>
              <a:rPr lang="en-US" sz="2000" i="1" dirty="0"/>
              <a:t>L.O. 8.5.1: Analyze social policies designed to create change in the system of stratification.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54621"/>
            <a:ext cx="11010900" cy="4169979"/>
          </a:xfrm>
        </p:spPr>
        <p:txBody>
          <a:bodyPr>
            <a:normAutofit/>
          </a:bodyPr>
          <a:lstStyle/>
          <a:p>
            <a:r>
              <a:rPr lang="en-US" b="1" dirty="0"/>
              <a:t>Global Inequality:</a:t>
            </a:r>
            <a:r>
              <a:rPr lang="en-US" dirty="0"/>
              <a:t> the stratification that exists between people living in different nations.  </a:t>
            </a:r>
          </a:p>
          <a:p>
            <a:r>
              <a:rPr lang="en-US" b="1" dirty="0"/>
              <a:t>Efforts to Address Global Inequality</a:t>
            </a:r>
          </a:p>
          <a:p>
            <a:pPr lvl="2"/>
            <a:r>
              <a:rPr lang="en-US" sz="2400" b="1" dirty="0"/>
              <a:t>Affordable Care Act (Obamacare)</a:t>
            </a:r>
          </a:p>
          <a:p>
            <a:pPr lvl="2"/>
            <a:r>
              <a:rPr lang="en-US" sz="2400" b="1" dirty="0"/>
              <a:t>United Nations International Children’s Emergency Fund (UNICEF)</a:t>
            </a:r>
          </a:p>
          <a:p>
            <a:pPr lvl="2"/>
            <a:r>
              <a:rPr lang="en-US" sz="2400" b="1" dirty="0"/>
              <a:t>United Nations International Children’s World Food Program</a:t>
            </a:r>
          </a:p>
          <a:p>
            <a:pPr lvl="2"/>
            <a:r>
              <a:rPr lang="en-US" sz="2400" b="1" dirty="0"/>
              <a:t>United Nations High Commissioner for Refugees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95"/>
    </mc:Choice>
    <mc:Fallback xmlns="">
      <p:transition spd="slow" advTm="85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F983B0-6A94-4C2E-A96C-8B1257D6B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5"/>
    </mc:Choice>
    <mc:Fallback xmlns="">
      <p:transition spd="slow" advTm="1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F2CC-7106-494B-80D0-AA3D628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Accessibility Content: Text Alternatives for Images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CF2B7-4651-424A-8920-231AF6AC9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54FB3-610E-40DD-9562-AFE0440A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690347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9584-8381-8F44-A71C-BD8E6B99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12469"/>
            <a:ext cx="10329168" cy="781396"/>
          </a:xfrm>
        </p:spPr>
        <p:txBody>
          <a:bodyPr>
            <a:normAutofit fontScale="90000"/>
          </a:bodyPr>
          <a:lstStyle/>
          <a:p>
            <a:r>
              <a:rPr lang="en-US" dirty="0"/>
              <a:t>Four Social Systems of Social Stratification – Text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AB9-C421-2744-BD3E-A201919F51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299906"/>
            <a:ext cx="10281732" cy="5138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Slavery: Closed stratified system in which slaves and owners exist (e.g. </a:t>
            </a:r>
            <a:r>
              <a:rPr lang="en-US"/>
              <a:t>Mauritania).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Caste: Closed stratified system in which some people are designated at birth to the lowest of classes based upon their parents’ status (e.g. India – the caste system was ruled illegal in 1950, but the Dalits still are discriminated against systematically).</a:t>
            </a:r>
          </a:p>
          <a:p>
            <a:pPr marL="0" indent="0">
              <a:buNone/>
            </a:pPr>
            <a:r>
              <a:rPr lang="en-US" dirty="0"/>
              <a:t>Estate: Closed stratified system in which wealthy landowners and peasants exist (e.g. Primarily existed in the Middle ages, 500-1500 C.E., and was comprised of wealthy landowners, clergy, and peasants).</a:t>
            </a:r>
          </a:p>
          <a:p>
            <a:pPr marL="0" indent="0">
              <a:buNone/>
            </a:pPr>
            <a:r>
              <a:rPr lang="en-US" dirty="0"/>
              <a:t>Social Class: Open stratified system that allows social mobility (e.g. U.S. – Americans can move up and down social classes based upon merit and structural changes in the economy).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A1FF-AE21-BE4C-BD3F-21E19E383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510" y="6315405"/>
            <a:ext cx="3145679" cy="190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sldjump"/>
              </a:rPr>
              <a:t>Return to slide containing original content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EAF16-F619-024B-B56D-06EF644F3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United Instructors &amp; Textbook Authors Co-op - SociologicalYOU - ISBN 978-1-64007-406-4 - All Rights Reserved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AB81-453D-AE4E-A557-858DE8371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65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9584-8381-8F44-A71C-BD8E6B99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70176"/>
            <a:ext cx="9846176" cy="710360"/>
          </a:xfrm>
        </p:spPr>
        <p:txBody>
          <a:bodyPr>
            <a:normAutofit fontScale="90000"/>
          </a:bodyPr>
          <a:lstStyle/>
          <a:p>
            <a:r>
              <a:rPr lang="en-US" dirty="0"/>
              <a:t>World-System Analysis at the beginning of the 21</a:t>
            </a:r>
            <a:r>
              <a:rPr lang="en-US" baseline="30000" dirty="0"/>
              <a:t>st</a:t>
            </a:r>
            <a:r>
              <a:rPr lang="en-US" dirty="0"/>
              <a:t> Century – Text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AB9-C421-2744-BD3E-A201919F51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755682"/>
            <a:ext cx="9800958" cy="4671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Core: Canada, France, Germany, Japan, United Kingdom, and United States.</a:t>
            </a:r>
          </a:p>
          <a:p>
            <a:pPr marL="0" indent="0">
              <a:buNone/>
            </a:pPr>
            <a:r>
              <a:rPr lang="en-US" dirty="0"/>
              <a:t>Semi-periphery: China, India, Ireland, Mexico, Pakistan, and Panama.</a:t>
            </a:r>
          </a:p>
          <a:p>
            <a:pPr marL="0" indent="0">
              <a:buNone/>
            </a:pPr>
            <a:r>
              <a:rPr lang="en-US" dirty="0"/>
              <a:t>Periphery: Afghanistan, Bolivia, Chad, Dominican Republic, Egypt, Haiti, Philippines, and Vietnam.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A1FF-AE21-BE4C-BD3F-21E19E383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510" y="6315405"/>
            <a:ext cx="3145679" cy="190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sldjump"/>
              </a:rPr>
              <a:t>Return to slide containing original content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EAF16-F619-024B-B56D-06EF644F3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United Instructors &amp; Textbook Authors Co-op - SociologicalYOU - ISBN 978-1-64007-406-4 - All Rights Reserved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AB81-453D-AE4E-A557-858DE8371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C395-31FB-428E-A1A4-C902169D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07AE1-C702-403A-B3BA-D47DD417D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0D38F26-5E36-41ED-8C96-4C5353D090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069C7C7-0D0D-40DD-AA3F-5536894AB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ts val="2880"/>
              </a:lnSpc>
            </a:pPr>
            <a:r>
              <a:rPr lang="en-US" dirty="0">
                <a:hlinkClick r:id="rId4" action="ppaction://hlinksldjump"/>
              </a:rPr>
              <a:t>Module 1: The Sociological Perspective on Social Class </a:t>
            </a:r>
            <a:endParaRPr lang="en-US" dirty="0"/>
          </a:p>
          <a:p>
            <a:pPr>
              <a:lnSpc>
                <a:spcPts val="2880"/>
              </a:lnSpc>
            </a:pPr>
            <a:r>
              <a:rPr lang="en-US" dirty="0">
                <a:hlinkClick r:id="rId5" action="ppaction://hlinksldjump"/>
              </a:rPr>
              <a:t>Module 2: The Inequality of Social Stratification 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6" action="ppaction://hlinksldjump"/>
              </a:rPr>
              <a:t>Module 3: Problems of Stratification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7" action="ppaction://hlinksldjump"/>
              </a:rPr>
              <a:t>Module 4: The American Dream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8" action="ppaction://hlinksldjump"/>
              </a:rPr>
              <a:t>Module 5: Stratification and Social Change</a:t>
            </a:r>
            <a:endParaRPr lang="en-US" dirty="0">
              <a:hlinkClick r:id="" action="ppaction://noaction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5261" y="4409079"/>
            <a:ext cx="9081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 PowerPoint does not cover every key term in Chapter 8. </a:t>
            </a:r>
          </a:p>
          <a:p>
            <a:pPr algn="ctr"/>
            <a:r>
              <a:rPr lang="en-US" sz="2400" dirty="0"/>
              <a:t>Please read your textbook to see what is not covered in the PowerPoint.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76"/>
    </mc:Choice>
    <mc:Fallback xmlns="">
      <p:transition spd="slow" advTm="45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64B18-5F90-4638-85AC-54C45FF2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16E2-CED6-4AEE-9E7D-38D2CE65DA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769D40-AC90-46F1-B41A-67B5A16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3004"/>
            <a:ext cx="11061700" cy="781396"/>
          </a:xfrm>
        </p:spPr>
        <p:txBody>
          <a:bodyPr/>
          <a:lstStyle/>
          <a:p>
            <a:r>
              <a:rPr lang="en-US" dirty="0"/>
              <a:t>Points to Ponder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63AD0D-61C6-40A5-ACC6-E5DD8B0C36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120441"/>
            <a:ext cx="11010900" cy="5138929"/>
          </a:xfrm>
        </p:spPr>
        <p:txBody>
          <a:bodyPr/>
          <a:lstStyle/>
          <a:p>
            <a:r>
              <a:rPr lang="en-US" dirty="0"/>
              <a:t>How does socioeconomic status impact our everyday lives?</a:t>
            </a:r>
          </a:p>
          <a:p>
            <a:r>
              <a:rPr lang="en-US" dirty="0"/>
              <a:t>Why is it important to understand that the wealth gap between the rich and poor is growing wider?</a:t>
            </a:r>
          </a:p>
          <a:p>
            <a:r>
              <a:rPr lang="en-US" dirty="0"/>
              <a:t>Does everyone have an equal chance of moving up a social class and achieving social mobility?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36844" y="3558054"/>
            <a:ext cx="2549457" cy="25494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509CF80-33D0-C7F4-CC01-D3E4FFF2E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809083" y="3558054"/>
            <a:ext cx="2549457" cy="25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6"/>
    </mc:Choice>
    <mc:Fallback xmlns="">
      <p:transition spd="slow" advTm="3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The Sociological Perspective on Social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Determining Social Class</a:t>
            </a:r>
          </a:p>
          <a:p>
            <a:pPr marL="0" indent="0">
              <a:buNone/>
            </a:pPr>
            <a:r>
              <a:rPr lang="en-US" sz="2000" i="1" dirty="0"/>
              <a:t>L.O. 8.1.1: Discuss how social class is determined and how it impacts the process of individuals and groups interacting within society.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365512"/>
            <a:ext cx="11010900" cy="4035287"/>
          </a:xfrm>
        </p:spPr>
        <p:txBody>
          <a:bodyPr>
            <a:normAutofit/>
          </a:bodyPr>
          <a:lstStyle/>
          <a:p>
            <a:r>
              <a:rPr lang="en-US" b="1" dirty="0"/>
              <a:t>Social Class:</a:t>
            </a:r>
            <a:r>
              <a:rPr lang="en-US" dirty="0"/>
              <a:t> a category of people with similar status, culture, and wealth. </a:t>
            </a:r>
          </a:p>
          <a:p>
            <a:r>
              <a:rPr lang="en-US" b="1" dirty="0"/>
              <a:t>Class Consciousness:</a:t>
            </a:r>
            <a:r>
              <a:rPr lang="en-US" dirty="0"/>
              <a:t> an awareness of one’s social category within a social hierarchy. </a:t>
            </a:r>
          </a:p>
          <a:p>
            <a:r>
              <a:rPr lang="en-US" b="1" dirty="0"/>
              <a:t>Social Status:</a:t>
            </a:r>
            <a:r>
              <a:rPr lang="en-US" dirty="0"/>
              <a:t> an individual’s position or rank within a social system. </a:t>
            </a:r>
          </a:p>
          <a:p>
            <a:r>
              <a:rPr lang="en-US" b="1" dirty="0"/>
              <a:t>Social Stratification: </a:t>
            </a:r>
            <a:r>
              <a:rPr lang="en-US" dirty="0"/>
              <a:t>a system in which categories of people are ranked in a hierarchy. </a:t>
            </a:r>
          </a:p>
          <a:p>
            <a:r>
              <a:rPr lang="en-US" b="1" dirty="0"/>
              <a:t>Socioeconomic Status (SES):</a:t>
            </a:r>
            <a:r>
              <a:rPr lang="en-US" dirty="0"/>
              <a:t> an individual’s social position based upon education, occupation, income, and place of residence. </a:t>
            </a:r>
          </a:p>
          <a:p>
            <a:r>
              <a:rPr lang="en-US" b="1" dirty="0"/>
              <a:t>Income:</a:t>
            </a:r>
            <a:r>
              <a:rPr lang="en-US" dirty="0"/>
              <a:t> money earned on a regular basis through work.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39"/>
    </mc:Choice>
    <mc:Fallback xmlns="">
      <p:transition spd="slow" advTm="7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The Sociological Perspective on Social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Determining Social Class</a:t>
            </a:r>
          </a:p>
          <a:p>
            <a:pPr marL="0" indent="0">
              <a:buNone/>
            </a:pPr>
            <a:r>
              <a:rPr lang="en-US" sz="2000" i="1" dirty="0"/>
              <a:t>L.O. 8.1.1: Discuss how social class is determined and how it impacts the process of individuals and groups interacting within society.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365513"/>
            <a:ext cx="11010900" cy="3959087"/>
          </a:xfrm>
        </p:spPr>
        <p:txBody>
          <a:bodyPr>
            <a:normAutofit/>
          </a:bodyPr>
          <a:lstStyle/>
          <a:p>
            <a:r>
              <a:rPr lang="en-US" b="1" dirty="0"/>
              <a:t>Blue-Collar Worker:</a:t>
            </a:r>
            <a:r>
              <a:rPr lang="en-US" dirty="0"/>
              <a:t> an individual who engages in manual labor. </a:t>
            </a:r>
          </a:p>
          <a:p>
            <a:r>
              <a:rPr lang="en-US" b="1" dirty="0"/>
              <a:t>Pink-Collar Worker:</a:t>
            </a:r>
            <a:r>
              <a:rPr lang="en-US" dirty="0"/>
              <a:t> an individual who works in women dominated jobs with low pay.</a:t>
            </a:r>
          </a:p>
          <a:p>
            <a:r>
              <a:rPr lang="en-US" b="1" dirty="0"/>
              <a:t>White-Collar Worker:</a:t>
            </a:r>
            <a:r>
              <a:rPr lang="en-US" dirty="0"/>
              <a:t> an individual who is employed in a salaried professional, managerial, or administrative position.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53"/>
    </mc:Choice>
    <mc:Fallback xmlns="">
      <p:transition spd="slow" advTm="3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The Sociological Perspective on Social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Determining Social Class</a:t>
            </a:r>
          </a:p>
          <a:p>
            <a:pPr marL="0" indent="0">
              <a:buNone/>
            </a:pPr>
            <a:r>
              <a:rPr lang="en-US" sz="2000" i="1" dirty="0"/>
              <a:t>L.O. 8.1.1: Discuss how social class is determined and how it impacts the process of individuals and groups interacting within society.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365513"/>
            <a:ext cx="11010900" cy="3959087"/>
          </a:xfrm>
        </p:spPr>
        <p:txBody>
          <a:bodyPr>
            <a:normAutofit/>
          </a:bodyPr>
          <a:lstStyle/>
          <a:p>
            <a:r>
              <a:rPr lang="en-US" b="1" dirty="0"/>
              <a:t>Wealth:</a:t>
            </a:r>
            <a:r>
              <a:rPr lang="en-US" dirty="0"/>
              <a:t> the total of all personal assets including property, investments, and income.</a:t>
            </a:r>
          </a:p>
          <a:p>
            <a:r>
              <a:rPr lang="en-US" b="1" dirty="0"/>
              <a:t>Power:</a:t>
            </a:r>
            <a:r>
              <a:rPr lang="en-US" dirty="0"/>
              <a:t> the ability to exert control over others and achieve goals with or without the support of society. </a:t>
            </a:r>
          </a:p>
          <a:p>
            <a:r>
              <a:rPr lang="en-US" b="1" dirty="0"/>
              <a:t>Prestige:</a:t>
            </a:r>
            <a:r>
              <a:rPr lang="en-US" dirty="0"/>
              <a:t> the level of esteem and respect afforded an individual often associated with one’s occupation or membership in a group or organization. </a:t>
            </a:r>
          </a:p>
          <a:p>
            <a:r>
              <a:rPr lang="en-US" b="1" dirty="0"/>
              <a:t>Occupational Prestige:</a:t>
            </a:r>
            <a:r>
              <a:rPr lang="en-US" dirty="0"/>
              <a:t> a consensus of the value of a job or profession. 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92"/>
    </mc:Choice>
    <mc:Fallback xmlns="">
      <p:transition spd="slow" advTm="95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The Inequality of Social Stratification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Systems of Stratification </a:t>
            </a:r>
          </a:p>
          <a:p>
            <a:pPr marL="0" indent="0">
              <a:buNone/>
            </a:pPr>
            <a:r>
              <a:rPr lang="en-US" sz="2000" i="1" dirty="0"/>
              <a:t>L.O. 8.2.1: Identify the four social systems of stratification.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8292"/>
            <a:ext cx="11010900" cy="4236308"/>
          </a:xfrm>
        </p:spPr>
        <p:txBody>
          <a:bodyPr>
            <a:normAutofit/>
          </a:bodyPr>
          <a:lstStyle/>
          <a:p>
            <a:r>
              <a:rPr lang="en-US" b="1" dirty="0"/>
              <a:t>Systems of Stratification</a:t>
            </a:r>
          </a:p>
          <a:p>
            <a:pPr lvl="2"/>
            <a:r>
              <a:rPr lang="en-US" sz="2400" b="1" dirty="0"/>
              <a:t>Open System:</a:t>
            </a:r>
            <a:r>
              <a:rPr lang="en-US" sz="2400" dirty="0"/>
              <a:t> a social system that encourages and allows for social mobility. </a:t>
            </a:r>
          </a:p>
          <a:p>
            <a:pPr lvl="2"/>
            <a:r>
              <a:rPr lang="en-US" sz="2400" b="1" dirty="0"/>
              <a:t>Closed System:</a:t>
            </a:r>
            <a:r>
              <a:rPr lang="en-US" sz="2400" dirty="0"/>
              <a:t> a social system that that does not allow for social mobility.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22162" y="3542920"/>
            <a:ext cx="2649219" cy="26492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1"/>
    </mc:Choice>
    <mc:Fallback xmlns="">
      <p:transition spd="slow" advTm="24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The Inequality of Social Stratification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Systems of Stratification </a:t>
            </a:r>
          </a:p>
          <a:p>
            <a:pPr marL="0" indent="0">
              <a:buNone/>
            </a:pPr>
            <a:r>
              <a:rPr lang="en-US" sz="2000" i="1" dirty="0"/>
              <a:t>L.O. 8.2.1: Identify the four social systems of stratification.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8292"/>
            <a:ext cx="11010900" cy="423630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Slavery System:</a:t>
            </a:r>
            <a:r>
              <a:rPr lang="en-US" dirty="0"/>
              <a:t> a type of a closed stratified system in which slaves and owners exist.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Caste System:</a:t>
            </a:r>
            <a:r>
              <a:rPr lang="en-US" dirty="0"/>
              <a:t> a type of closed stratified system in which people are designated to a particular social position based on their parents’ status in the society.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Estate System:</a:t>
            </a:r>
            <a:r>
              <a:rPr lang="en-US" dirty="0"/>
              <a:t> a type of closed stratified system in which wealthy land owners and peasants exist.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Class System:</a:t>
            </a:r>
            <a:r>
              <a:rPr lang="en-US" dirty="0"/>
              <a:t> a type of open stratified system that allows social mobility.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9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9"/>
    </mc:Choice>
    <mc:Fallback xmlns="">
      <p:transition spd="slow" advTm="10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s 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D135A048-FD12-457C-ACDD-50816C5975C3}"/>
    </a:ext>
  </a:extLst>
</a:theme>
</file>

<file path=ppt/theme/theme2.xml><?xml version="1.0" encoding="utf-8"?>
<a:theme xmlns:a="http://schemas.openxmlformats.org/drawingml/2006/main" name="MainContent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3A2C2190-D08A-4283-804E-71B2438C6D47}"/>
    </a:ext>
  </a:extLst>
</a:theme>
</file>

<file path=ppt/theme/theme3.xml><?xml version="1.0" encoding="utf-8"?>
<a:theme xmlns:a="http://schemas.openxmlformats.org/drawingml/2006/main" name="Devider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FA4F27D-1AE6-4612-BA4B-522E9B340ECB}"/>
    </a:ext>
  </a:extLst>
</a:theme>
</file>

<file path=ppt/theme/theme4.xml><?xml version="1.0" encoding="utf-8"?>
<a:theme xmlns:a="http://schemas.openxmlformats.org/drawingml/2006/main" name="ImageDescriptionAppendix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37D12EA-6B63-4436-BF59-D406A4F14DF2}"/>
    </a:ext>
  </a:extLst>
</a:theme>
</file>

<file path=ppt/theme/theme5.xml><?xml version="1.0" encoding="utf-8"?>
<a:theme xmlns:a="http://schemas.openxmlformats.org/drawingml/2006/main" name="Closing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77398BFA-C190-4F5B-929C-BBC09D0FA3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WideScreen Custom Template</Template>
  <TotalTime>7597</TotalTime>
  <Words>2226</Words>
  <Application>Microsoft Macintosh PowerPoint</Application>
  <PresentationFormat>Widescreen</PresentationFormat>
  <Paragraphs>200</Paragraphs>
  <Slides>24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inherit</vt:lpstr>
      <vt:lpstr>Open Sans</vt:lpstr>
      <vt:lpstr>Title Slides Master</vt:lpstr>
      <vt:lpstr>MainContentSlideMaster</vt:lpstr>
      <vt:lpstr>DeviderSlideMaster</vt:lpstr>
      <vt:lpstr>ImageDescriptionAppendixSlideMaster</vt:lpstr>
      <vt:lpstr>ClosingMaster</vt:lpstr>
      <vt:lpstr>SociologicalYOU  </vt:lpstr>
      <vt:lpstr>Chapter 8</vt:lpstr>
      <vt:lpstr>Modules</vt:lpstr>
      <vt:lpstr>Points to Ponder</vt:lpstr>
      <vt:lpstr>Module 1: The Sociological Perspective on Social Class</vt:lpstr>
      <vt:lpstr>Module 1: The Sociological Perspective on Social Class</vt:lpstr>
      <vt:lpstr>Module 1: The Sociological Perspective on Social Class</vt:lpstr>
      <vt:lpstr>Module 2: The Inequality of Social Stratification</vt:lpstr>
      <vt:lpstr>Module 2: The Inequality of Social Stratification</vt:lpstr>
      <vt:lpstr>Table 8.2.1: Four Systems of Social Stratification</vt:lpstr>
      <vt:lpstr>Module 2: The Inequality of Social Stratification</vt:lpstr>
      <vt:lpstr>Module 2: The Inequality of Social Stratification</vt:lpstr>
      <vt:lpstr>Module 3: Problems of Stratification</vt:lpstr>
      <vt:lpstr>Module 3: Problems of Stratification</vt:lpstr>
      <vt:lpstr>Figure 8.3.2: World-System Analysis at the beginning of the 21st Century</vt:lpstr>
      <vt:lpstr>Module 3: Problems of Stratification</vt:lpstr>
      <vt:lpstr>Module 4: The American Dream</vt:lpstr>
      <vt:lpstr>Module 4: The American Dream</vt:lpstr>
      <vt:lpstr>Module 4: The American Dream</vt:lpstr>
      <vt:lpstr>Module 5: Stratification and Social Change</vt:lpstr>
      <vt:lpstr>PowerPoint Presentation</vt:lpstr>
      <vt:lpstr>Accessibility Content: Text Alternatives for Images</vt:lpstr>
      <vt:lpstr>Four Social Systems of Social Stratification – Text Alternative</vt:lpstr>
      <vt:lpstr>World-System Analysis at the beginning of the 21st Century – Text Alternative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Sociology: A Brief Introduction, 13th edition</dc:title>
  <dc:creator>Windows User</dc:creator>
  <cp:lastModifiedBy>Hovanec-Carey, Amber</cp:lastModifiedBy>
  <cp:revision>163</cp:revision>
  <dcterms:created xsi:type="dcterms:W3CDTF">2019-12-23T09:26:56Z</dcterms:created>
  <dcterms:modified xsi:type="dcterms:W3CDTF">2023-08-04T15:54:32Z</dcterms:modified>
</cp:coreProperties>
</file>